
<file path=[Content_Types].xml><?xml version="1.0" encoding="utf-8"?>
<Types xmlns="http://schemas.openxmlformats.org/package/2006/content-types">
  <Default Extension="jpeg" ContentType="image/jpeg"/>
  <Default Extension="mp4" ContentType="video/unknown"/>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331" r:id="rId4"/>
    <p:sldId id="334" r:id="rId5"/>
    <p:sldId id="332" r:id="rId6"/>
    <p:sldId id="261" r:id="rId7"/>
    <p:sldId id="335" r:id="rId8"/>
    <p:sldId id="336" r:id="rId9"/>
    <p:sldId id="344" r:id="rId10"/>
    <p:sldId id="345" r:id="rId11"/>
    <p:sldId id="349" r:id="rId12"/>
    <p:sldId id="346" r:id="rId13"/>
    <p:sldId id="347" r:id="rId14"/>
    <p:sldId id="354" r:id="rId15"/>
    <p:sldId id="348" r:id="rId16"/>
    <p:sldId id="355" r:id="rId17"/>
    <p:sldId id="343" r:id="rId18"/>
    <p:sldId id="350" r:id="rId19"/>
    <p:sldId id="351" r:id="rId20"/>
    <p:sldId id="352" r:id="rId21"/>
    <p:sldId id="337" r:id="rId22"/>
    <p:sldId id="353" r:id="rId23"/>
    <p:sldId id="356" r:id="rId24"/>
    <p:sldId id="339" r:id="rId25"/>
    <p:sldId id="340" r:id="rId26"/>
    <p:sldId id="338" r:id="rId27"/>
    <p:sldId id="341" r:id="rId28"/>
  </p:sldIdLst>
  <p:sldSz cx="9906000" cy="6858000" type="A4"/>
  <p:notesSz cx="9906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7369"/>
    <p:restoredTop sz="94658"/>
  </p:normalViewPr>
  <p:slideViewPr>
    <p:cSldViewPr>
      <p:cViewPr>
        <p:scale>
          <a:sx n="90" d="100"/>
          <a:sy n="90" d="100"/>
        </p:scale>
        <p:origin x="1672" y="176"/>
      </p:cViewPr>
      <p:guideLst>
        <p:guide orient="horz" pos="2156"/>
        <p:guide pos="311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presProps" Target="presProps.xml"  /><Relationship Id="rId3" Type="http://schemas.openxmlformats.org/officeDocument/2006/relationships/slide" Target="slides/slide1.xml"  /><Relationship Id="rId30" Type="http://schemas.openxmlformats.org/officeDocument/2006/relationships/viewProps" Target="viewProps.xml"  /><Relationship Id="rId31" Type="http://schemas.openxmlformats.org/officeDocument/2006/relationships/theme" Target="theme/theme1.xml"  /><Relationship Id="rId32"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말 개체 틀 1"/>
          <p:cNvSpPr>
            <a:spLocks noGrp="1"/>
          </p:cNvSpPr>
          <p:nvPr>
            <p:ph type="hdr" sz="quarter" idx="0"/>
          </p:nvPr>
        </p:nvSpPr>
        <p:spPr>
          <a:xfrm>
            <a:off x="0" y="0"/>
            <a:ext cx="4292600" cy="342900"/>
          </a:xfrm>
          <a:prstGeom prst="rect">
            <a:avLst/>
          </a:prstGeom>
        </p:spPr>
        <p:txBody>
          <a:bodyPr vert="horz" lIns="91440" tIns="45720" rIns="91440" bIns="45720" rtlCol="0"/>
          <a:lstStyle>
            <a:lvl1pPr algn="l">
              <a:defRPr sz="1200"/>
            </a:lvl1pPr>
          </a:lstStyle>
          <a:p>
            <a:pPr lvl="0"/>
            <a:endParaRPr lang="ko-KR" altLang="en-US"/>
          </a:p>
        </p:txBody>
      </p:sp>
      <p:sp>
        <p:nvSpPr>
          <p:cNvPr id="3" name="날짜 개체 틀 2"/>
          <p:cNvSpPr>
            <a:spLocks noGrp="1"/>
          </p:cNvSpPr>
          <p:nvPr>
            <p:ph type="dt" idx="1"/>
          </p:nvPr>
        </p:nvSpPr>
        <p:spPr>
          <a:xfrm>
            <a:off x="5611107" y="0"/>
            <a:ext cx="4292600" cy="342900"/>
          </a:xfrm>
          <a:prstGeom prst="rect">
            <a:avLst/>
          </a:prstGeom>
        </p:spPr>
        <p:txBody>
          <a:bodyPr vert="horz" lIns="91440" tIns="45720" rIns="91440" bIns="45720" rtlCol="0"/>
          <a:lstStyle>
            <a:lvl1pPr algn="r">
              <a:defRPr sz="1200"/>
            </a:lvl1pPr>
          </a:lstStyle>
          <a:p>
            <a:pPr lvl="0"/>
            <a:fld id="{E2B2BC9D-A816-4D0A-858B-1D023B3A8ACA}" type="datetime1">
              <a:rPr lang="ko-KR" altLang="en-US" smtClean="0"/>
              <a:pPr/>
              <a:t>2009-03-26</a:t>
            </a:fld>
            <a:endParaRPr lang="ko-KR" altLang="en-US"/>
          </a:p>
        </p:txBody>
      </p:sp>
      <p:sp>
        <p:nvSpPr>
          <p:cNvPr id="4" name="슬라이드 이미지 개체 틀 3"/>
          <p:cNvSpPr>
            <a:spLocks noGrp="1" noRot="1" noChangeAspect="1" noTextEdit="1"/>
          </p:cNvSpPr>
          <p:nvPr>
            <p:ph type="sldImg" idx="2"/>
          </p:nvPr>
        </p:nvSpPr>
        <p:spPr>
          <a:xfrm>
            <a:off x="3095625" y="514350"/>
            <a:ext cx="3714750" cy="2571750"/>
          </a:xfrm>
          <a:prstGeom prst="rect">
            <a:avLst/>
          </a:prstGeom>
          <a:noFill/>
          <a:ln w="12700">
            <a:solidFill>
              <a:prstClr val="black"/>
            </a:solidFill>
          </a:ln>
        </p:spPr>
        <p:txBody>
          <a:bodyPr vert="horz" lIns="91440" tIns="45720" rIns="91440" bIns="45720" rtlCol="0" anchor="ctr"/>
          <a:lstStyle/>
          <a:p>
            <a:pPr lvl="0"/>
            <a:endParaRPr lang="ko-KR" altLang="en-US"/>
          </a:p>
        </p:txBody>
      </p:sp>
      <p:sp>
        <p:nvSpPr>
          <p:cNvPr id="5" name="슬라이드 노트 개체 틀 4"/>
          <p:cNvSpPr>
            <a:spLocks noGrp="1"/>
          </p:cNvSpPr>
          <p:nvPr>
            <p:ph type="body" sz="quarter" idx="3"/>
          </p:nvPr>
        </p:nvSpPr>
        <p:spPr>
          <a:xfrm>
            <a:off x="990600" y="3257550"/>
            <a:ext cx="7924800" cy="30861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6513910"/>
            <a:ext cx="4292600" cy="342900"/>
          </a:xfrm>
          <a:prstGeom prst="rect">
            <a:avLst/>
          </a:prstGeom>
        </p:spPr>
        <p:txBody>
          <a:bodyPr vert="horz" lIns="91440" tIns="45720" rIns="91440" bIns="45720" rtlCol="0" anchor="b"/>
          <a:lstStyle>
            <a:lvl1pPr algn="l">
              <a:defRPr sz="1200"/>
            </a:lvl1pPr>
          </a:lstStyle>
          <a:p>
            <a:pPr lvl="0"/>
            <a:endParaRPr lang="ko-KR" altLang="en-US"/>
          </a:p>
        </p:txBody>
      </p:sp>
      <p:sp>
        <p:nvSpPr>
          <p:cNvPr id="7" name="슬라이드 번호 개체 틀 6"/>
          <p:cNvSpPr>
            <a:spLocks noGrp="1"/>
          </p:cNvSpPr>
          <p:nvPr>
            <p:ph type="sldNum" sz="quarter" idx="5"/>
          </p:nvPr>
        </p:nvSpPr>
        <p:spPr>
          <a:xfrm>
            <a:off x="5611107" y="6513910"/>
            <a:ext cx="4292600" cy="342900"/>
          </a:xfrm>
          <a:prstGeom prst="rect">
            <a:avLst/>
          </a:prstGeom>
        </p:spPr>
        <p:txBody>
          <a:bodyPr vert="horz" lIns="91440" tIns="45720" rIns="91440" bIns="45720" rtlCol="0" anchor="b"/>
          <a:lstStyle>
            <a:lvl1pPr algn="r">
              <a:defRPr sz="1200"/>
            </a:lvl1pPr>
          </a:lstStyle>
          <a:p>
            <a:pPr lvl="0"/>
            <a:fld id="{09F4262C-968C-4EE9-8164-CE16364706B3}" type="slidenum">
              <a:rPr lang="ko-KR" altLang="en-US" smtClean="0"/>
              <a:pPr/>
              <a:t>‹#›</a:t>
            </a:fld>
            <a:endParaRPr lang="ko-KR" altLang="en-US"/>
          </a:p>
        </p:txBody>
      </p:sp>
    </p:spTree>
    <p:extLst>
      <p:ext uri="{BB962C8B-B14F-4D97-AF65-F5344CB8AC3E}">
        <p14:creationId xmlns:p14="http://schemas.microsoft.com/office/powerpoint/2010/main" val="1956455934"/>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lvl="0">
              <a:defRPr/>
            </a:pPr>
            <a:r>
              <a:rPr lang="ko-KR" altLang="en-US"/>
              <a:t/>
            </a:r>
            <a:endParaRPr lang="ko-KR" altLang="en-US"/>
          </a:p>
        </p:txBody>
      </p:sp>
      <p:sp>
        <p:nvSpPr>
          <p:cNvPr id="4" name="슬라이드 번호 개체 틀 6"/>
          <p:cNvSpPr>
            <a:spLocks noGrp="1"/>
          </p:cNvSpPr>
          <p:nvPr>
            <p:ph type="sldNum" sz="quarter" idx="5"/>
          </p:nvPr>
        </p:nvSpPr>
        <p:spPr/>
        <p:txBody>
          <a:bodyPr/>
          <a:p>
            <a:pPr lvl="0"/>
            <a:fld id="{09F4262C-968C-4EE9-8164-CE16364706B3}" type="slidenum">
              <a:rPr lang="ko-KR" altLang="en-US" smtClean="0"/>
              <a:pPr/>
              <a:t>20</a:t>
            </a:fld>
            <a:endParaRPr lang="ko-KR" altLang="en-US"/>
          </a:p>
        </p:txBody>
      </p:sp>
    </p:spTree>
    <p:extLst>
      <p:ext uri="{BB962C8B-B14F-4D97-AF65-F5344CB8AC3E}">
        <p14:creationId xmlns:p14="http://schemas.microsoft.com/office/powerpoint/2010/main" val="1050887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42950" y="2125980"/>
            <a:ext cx="84201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485900" y="3840480"/>
            <a:ext cx="69342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type="body" idx="1"/>
          </p:nvPr>
        </p:nvSpPr>
        <p:spPr/>
        <p:txBody>
          <a:bodyPr lIns="0" tIns="0" rIns="0" bIns="0"/>
          <a:lstStyle>
            <a:lvl1pPr>
              <a:defRPr sz="1050" b="0" i="0">
                <a:solidFill>
                  <a:schemeClr val="bg1"/>
                </a:solidFill>
                <a:latin typeface="Consolas"/>
                <a:cs typeface="Consolas"/>
              </a:defRPr>
            </a:lvl1pPr>
          </a:lstStyle>
          <a:p>
            <a:endParaRPr/>
          </a:p>
        </p:txBody>
      </p:sp>
      <p:sp>
        <p:nvSpPr>
          <p:cNvPr id="4" name="Holder 4"/>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sz="half" idx="2"/>
          </p:nvPr>
        </p:nvSpPr>
        <p:spPr>
          <a:xfrm>
            <a:off x="495300" y="1577340"/>
            <a:ext cx="430911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01590" y="1577340"/>
            <a:ext cx="430911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7" name="Holder 7"/>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5" name="Holder 5"/>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4" name="Holder 4"/>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theme" Target="../theme/theme1.xml"  /><Relationship Id="rId7" Type="http://schemas.openxmlformats.org/officeDocument/2006/relationships/image" Target="../media/image1.png"  /><Relationship Id="rId8" Type="http://schemas.openxmlformats.org/officeDocument/2006/relationships/image" Target="../media/image2.jpe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905998" cy="6858000"/>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495300" y="6461759"/>
            <a:ext cx="641603" cy="248411"/>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574040" y="609888"/>
            <a:ext cx="8757919" cy="330834"/>
          </a:xfrm>
          <a:prstGeom prst="rect">
            <a:avLst/>
          </a:prstGeom>
        </p:spPr>
        <p:txBody>
          <a:bodyPr wrap="square" lIns="0" tIns="0" rIns="0" bIns="0">
            <a:spAutoFit/>
          </a:bodyPr>
          <a:lstStyle>
            <a:lvl1pPr>
              <a:defRPr sz="2000" b="0" i="0">
                <a:solidFill>
                  <a:srgbClr val="002060"/>
                </a:solidFill>
                <a:latin typeface="Malgun Gothic"/>
                <a:cs typeface="Malgun Gothic"/>
              </a:defRPr>
            </a:lvl1pPr>
          </a:lstStyle>
          <a:p>
            <a:endParaRPr/>
          </a:p>
        </p:txBody>
      </p:sp>
      <p:sp>
        <p:nvSpPr>
          <p:cNvPr id="3" name="Holder 3"/>
          <p:cNvSpPr>
            <a:spLocks noGrp="1"/>
          </p:cNvSpPr>
          <p:nvPr>
            <p:ph type="body" idx="1"/>
          </p:nvPr>
        </p:nvSpPr>
        <p:spPr>
          <a:xfrm>
            <a:off x="182478" y="2640851"/>
            <a:ext cx="9285605" cy="1466850"/>
          </a:xfrm>
          <a:prstGeom prst="rect">
            <a:avLst/>
          </a:prstGeom>
        </p:spPr>
        <p:txBody>
          <a:bodyPr wrap="square" lIns="0" tIns="0" rIns="0" bIns="0">
            <a:spAutoFit/>
          </a:bodyPr>
          <a:lstStyle>
            <a:lvl1pPr>
              <a:defRPr sz="1050" b="0" i="0">
                <a:solidFill>
                  <a:schemeClr val="bg1"/>
                </a:solidFill>
                <a:latin typeface="Consolas"/>
                <a:cs typeface="Consolas"/>
              </a:defRPr>
            </a:lvl1pPr>
          </a:lstStyle>
          <a:p>
            <a:endParaRPr/>
          </a:p>
        </p:txBody>
      </p:sp>
      <p:sp>
        <p:nvSpPr>
          <p:cNvPr id="4" name="Holder 4"/>
          <p:cNvSpPr>
            <a:spLocks noGrp="1"/>
          </p:cNvSpPr>
          <p:nvPr>
            <p:ph type="ftr" sz="quarter" idx="5"/>
          </p:nvPr>
        </p:nvSpPr>
        <p:spPr>
          <a:xfrm>
            <a:off x="1208504" y="6506291"/>
            <a:ext cx="1705610" cy="222884"/>
          </a:xfrm>
          <a:prstGeom prst="rect">
            <a:avLst/>
          </a:prstGeom>
        </p:spPr>
        <p:txBody>
          <a:bodyPr wrap="square" lIns="0" tIns="0" rIns="0" bIns="0">
            <a:spAutoFit/>
          </a:bodyPr>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a:xfrm>
            <a:off x="495300" y="6377940"/>
            <a:ext cx="227838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12/10/24</a:t>
            </a:fld>
            <a:endParaRPr lang="en-US"/>
          </a:p>
        </p:txBody>
      </p:sp>
      <p:sp>
        <p:nvSpPr>
          <p:cNvPr id="6" name="Holder 6"/>
          <p:cNvSpPr>
            <a:spLocks noGrp="1"/>
          </p:cNvSpPr>
          <p:nvPr>
            <p:ph type="sldNum" sz="quarter" idx="7"/>
          </p:nvPr>
        </p:nvSpPr>
        <p:spPr>
          <a:xfrm>
            <a:off x="9112504" y="6418258"/>
            <a:ext cx="244475" cy="228600"/>
          </a:xfrm>
          <a:prstGeom prst="rect">
            <a:avLst/>
          </a:prstGeom>
        </p:spPr>
        <p:txBody>
          <a:bodyPr wrap="square" lIns="0" tIns="0" rIns="0" bIns="0">
            <a:spAutoFit/>
          </a:bodyPr>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4.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6.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  /><Relationship Id="rId10" Type="http://schemas.openxmlformats.org/officeDocument/2006/relationships/image" Target="../media/image44.png"  /><Relationship Id="rId11" Type="http://schemas.openxmlformats.org/officeDocument/2006/relationships/image" Target="../media/image45.png"  /><Relationship Id="rId12" Type="http://schemas.openxmlformats.org/officeDocument/2006/relationships/image" Target="../media/image46.png"  /><Relationship Id="rId13" Type="http://schemas.openxmlformats.org/officeDocument/2006/relationships/image" Target="../media/image47.png"  /><Relationship Id="rId14" Type="http://schemas.openxmlformats.org/officeDocument/2006/relationships/image" Target="../media/image48.png"  /><Relationship Id="rId15" Type="http://schemas.openxmlformats.org/officeDocument/2006/relationships/image" Target="../media/image49.png"  /><Relationship Id="rId16" Type="http://schemas.openxmlformats.org/officeDocument/2006/relationships/image" Target="../media/image50.png"  /><Relationship Id="rId17" Type="http://schemas.openxmlformats.org/officeDocument/2006/relationships/image" Target="../media/image51.png"  /><Relationship Id="rId18" Type="http://schemas.openxmlformats.org/officeDocument/2006/relationships/image" Target="../media/image52.png"  /><Relationship Id="rId19" Type="http://schemas.openxmlformats.org/officeDocument/2006/relationships/image" Target="../media/image53.png"  /><Relationship Id="rId2" Type="http://schemas.openxmlformats.org/officeDocument/2006/relationships/image" Target="../media/image37.png"  /><Relationship Id="rId20" Type="http://schemas.openxmlformats.org/officeDocument/2006/relationships/image" Target="../media/image53.png"  /><Relationship Id="rId3" Type="http://schemas.openxmlformats.org/officeDocument/2006/relationships/image" Target="../media/image38.png"  /><Relationship Id="rId4" Type="http://schemas.openxmlformats.org/officeDocument/2006/relationships/image" Target="../media/image39.png"  /><Relationship Id="rId5" Type="http://schemas.openxmlformats.org/officeDocument/2006/relationships/image" Target="../media/image40.png"  /><Relationship Id="rId6" Type="http://schemas.openxmlformats.org/officeDocument/2006/relationships/image" Target="../media/image41.png"  /><Relationship Id="rId7" Type="http://schemas.openxmlformats.org/officeDocument/2006/relationships/image" Target="../media/image41.png"  /><Relationship Id="rId8" Type="http://schemas.openxmlformats.org/officeDocument/2006/relationships/image" Target="../media/image42.png"  /><Relationship Id="rId9" Type="http://schemas.openxmlformats.org/officeDocument/2006/relationships/image" Target="../media/image43.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54.png"  /><Relationship Id="rId3" Type="http://schemas.openxmlformats.org/officeDocument/2006/relationships/image" Target="../media/image55.png"  /><Relationship Id="rId4" Type="http://schemas.openxmlformats.org/officeDocument/2006/relationships/image" Target="../media/image56.png"  /><Relationship Id="rId5" Type="http://schemas.openxmlformats.org/officeDocument/2006/relationships/image" Target="../media/image57.png"  /><Relationship Id="rId6" Type="http://schemas.openxmlformats.org/officeDocument/2006/relationships/image" Target="../media/image58.png"  /><Relationship Id="rId7" Type="http://schemas.openxmlformats.org/officeDocument/2006/relationships/image" Target="../media/image44.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59.png"  /><Relationship Id="rId3" Type="http://schemas.openxmlformats.org/officeDocument/2006/relationships/image" Target="../media/image60.png"  /><Relationship Id="rId4" Type="http://schemas.openxmlformats.org/officeDocument/2006/relationships/image" Target="../media/image61.png"  /><Relationship Id="rId5" Type="http://schemas.openxmlformats.org/officeDocument/2006/relationships/image" Target="../media/image62.png"  /><Relationship Id="rId6" Type="http://schemas.openxmlformats.org/officeDocument/2006/relationships/image" Target="../media/image63.png"  /><Relationship Id="rId7" Type="http://schemas.openxmlformats.org/officeDocument/2006/relationships/image" Target="../media/image64.png"  /><Relationship Id="rId8" Type="http://schemas.openxmlformats.org/officeDocument/2006/relationships/image" Target="../media/image65.png"  /><Relationship Id="rId9" Type="http://schemas.openxmlformats.org/officeDocument/2006/relationships/image" Target="../media/image66.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 Id="rId10" Type="http://schemas.openxmlformats.org/officeDocument/2006/relationships/image" Target="../media/image70.png"  /><Relationship Id="rId11" Type="http://schemas.openxmlformats.org/officeDocument/2006/relationships/image" Target="../media/image71.png"  /><Relationship Id="rId12" Type="http://schemas.openxmlformats.org/officeDocument/2006/relationships/image" Target="../media/image72.png"  /><Relationship Id="rId13" Type="http://schemas.openxmlformats.org/officeDocument/2006/relationships/image" Target="../media/image73.png"  /><Relationship Id="rId14" Type="http://schemas.openxmlformats.org/officeDocument/2006/relationships/image" Target="../media/image74.png"  /><Relationship Id="rId15" Type="http://schemas.openxmlformats.org/officeDocument/2006/relationships/image" Target="../media/image75.png"  /><Relationship Id="rId16" Type="http://schemas.openxmlformats.org/officeDocument/2006/relationships/image" Target="../media/image76.png"  /><Relationship Id="rId17" Type="http://schemas.openxmlformats.org/officeDocument/2006/relationships/image" Target="../media/image77.png"  /><Relationship Id="rId18" Type="http://schemas.openxmlformats.org/officeDocument/2006/relationships/image" Target="../media/image78.png"  /><Relationship Id="rId19" Type="http://schemas.openxmlformats.org/officeDocument/2006/relationships/image" Target="../media/image79.png"  /><Relationship Id="rId2" Type="http://schemas.openxmlformats.org/officeDocument/2006/relationships/image" Target="../media/image42.png"  /><Relationship Id="rId20" Type="http://schemas.openxmlformats.org/officeDocument/2006/relationships/image" Target="../media/image80.png"  /><Relationship Id="rId3" Type="http://schemas.openxmlformats.org/officeDocument/2006/relationships/image" Target="../media/image43.png"  /><Relationship Id="rId4" Type="http://schemas.openxmlformats.org/officeDocument/2006/relationships/image" Target="../media/image44.png"  /><Relationship Id="rId5" Type="http://schemas.openxmlformats.org/officeDocument/2006/relationships/image" Target="../media/image42.png"  /><Relationship Id="rId6" Type="http://schemas.openxmlformats.org/officeDocument/2006/relationships/image" Target="../media/image43.png"  /><Relationship Id="rId7" Type="http://schemas.openxmlformats.org/officeDocument/2006/relationships/image" Target="../media/image67.png"  /><Relationship Id="rId8" Type="http://schemas.openxmlformats.org/officeDocument/2006/relationships/image" Target="../media/image68.png"  /><Relationship Id="rId9" Type="http://schemas.openxmlformats.org/officeDocument/2006/relationships/image" Target="../media/image69.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55.png"  /><Relationship Id="rId3" Type="http://schemas.openxmlformats.org/officeDocument/2006/relationships/image" Target="../media/image58.png"  /><Relationship Id="rId4" Type="http://schemas.openxmlformats.org/officeDocument/2006/relationships/image" Target="../media/image44.png"  /><Relationship Id="rId5" Type="http://schemas.openxmlformats.org/officeDocument/2006/relationships/image" Target="../media/image62.png"  /><Relationship Id="rId6" Type="http://schemas.openxmlformats.org/officeDocument/2006/relationships/image" Target="../media/image63.png"  /><Relationship Id="rId7" Type="http://schemas.openxmlformats.org/officeDocument/2006/relationships/image" Target="../media/image64.png"  /><Relationship Id="rId8" Type="http://schemas.openxmlformats.org/officeDocument/2006/relationships/image" Target="../media/image66.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jpeg"  /></Relationships>
</file>

<file path=ppt/slides/_rels/slide20.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89.png"  /><Relationship Id="rId11" Type="http://schemas.openxmlformats.org/officeDocument/2006/relationships/image" Target="../media/image90.png"  /><Relationship Id="rId12" Type="http://schemas.openxmlformats.org/officeDocument/2006/relationships/image" Target="../media/image91.png"  /><Relationship Id="rId2" Type="http://schemas.openxmlformats.org/officeDocument/2006/relationships/image" Target="../media/image81.png"  /><Relationship Id="rId3" Type="http://schemas.openxmlformats.org/officeDocument/2006/relationships/image" Target="../media/image82.png"  /><Relationship Id="rId4" Type="http://schemas.openxmlformats.org/officeDocument/2006/relationships/image" Target="../media/image83.png"  /><Relationship Id="rId5" Type="http://schemas.openxmlformats.org/officeDocument/2006/relationships/image" Target="../media/image84.png"  /><Relationship Id="rId6" Type="http://schemas.openxmlformats.org/officeDocument/2006/relationships/image" Target="../media/image85.png"  /><Relationship Id="rId7" Type="http://schemas.openxmlformats.org/officeDocument/2006/relationships/image" Target="../media/image86.png"  /><Relationship Id="rId8" Type="http://schemas.openxmlformats.org/officeDocument/2006/relationships/image" Target="../media/image87.png"  /><Relationship Id="rId9" Type="http://schemas.openxmlformats.org/officeDocument/2006/relationships/image" Target="../media/image88.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99.png"  /><Relationship Id="rId11" Type="http://schemas.openxmlformats.org/officeDocument/2006/relationships/image" Target="../media/image73.png"  /><Relationship Id="rId12" Type="http://schemas.openxmlformats.org/officeDocument/2006/relationships/image" Target="../media/image100.png"  /><Relationship Id="rId13" Type="http://schemas.openxmlformats.org/officeDocument/2006/relationships/image" Target="../media/image101.png"  /><Relationship Id="rId14" Type="http://schemas.openxmlformats.org/officeDocument/2006/relationships/image" Target="../media/image102.png"  /><Relationship Id="rId2" Type="http://schemas.openxmlformats.org/officeDocument/2006/relationships/image" Target="../media/image21.png"  /><Relationship Id="rId3" Type="http://schemas.openxmlformats.org/officeDocument/2006/relationships/image" Target="../media/image92.png"  /><Relationship Id="rId4" Type="http://schemas.openxmlformats.org/officeDocument/2006/relationships/image" Target="../media/image93.png"  /><Relationship Id="rId5" Type="http://schemas.openxmlformats.org/officeDocument/2006/relationships/image" Target="../media/image94.png"  /><Relationship Id="rId6" Type="http://schemas.openxmlformats.org/officeDocument/2006/relationships/image" Target="../media/image95.png"  /><Relationship Id="rId7" Type="http://schemas.openxmlformats.org/officeDocument/2006/relationships/image" Target="../media/image96.png"  /><Relationship Id="rId8" Type="http://schemas.openxmlformats.org/officeDocument/2006/relationships/image" Target="../media/image97.png"  /><Relationship Id="rId9" Type="http://schemas.openxmlformats.org/officeDocument/2006/relationships/image" Target="../media/image98.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video" Target="../media/unknown1.mp4"  /><Relationship Id="rId3" Type="http://schemas.microsoft.com/office/2007/relationships/media" Target="../media/unknown1.mp4"  /><Relationship Id="rId4" Type="http://schemas.openxmlformats.org/officeDocument/2006/relationships/image" Target="../media/image10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13.png"  /><Relationship Id="rId11" Type="http://schemas.openxmlformats.org/officeDocument/2006/relationships/image" Target="../media/image14.png"  /><Relationship Id="rId12" Type="http://schemas.openxmlformats.org/officeDocument/2006/relationships/image" Target="../media/image15.png"  /><Relationship Id="rId13" Type="http://schemas.openxmlformats.org/officeDocument/2006/relationships/image" Target="../media/image16.png"  /><Relationship Id="rId14" Type="http://schemas.openxmlformats.org/officeDocument/2006/relationships/image" Target="../media/image17.png"  /><Relationship Id="rId15" Type="http://schemas.openxmlformats.org/officeDocument/2006/relationships/image" Target="../media/image18.jpeg"  /><Relationship Id="rId16" Type="http://schemas.openxmlformats.org/officeDocument/2006/relationships/image" Target="../media/image19.png"  /><Relationship Id="rId17" Type="http://schemas.openxmlformats.org/officeDocument/2006/relationships/image" Target="../media/image20.png"  /><Relationship Id="rId18" Type="http://schemas.openxmlformats.org/officeDocument/2006/relationships/image" Target="../media/image21.png"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8.png"  /><Relationship Id="rId6" Type="http://schemas.openxmlformats.org/officeDocument/2006/relationships/image" Target="../media/image9.png"  /><Relationship Id="rId7" Type="http://schemas.openxmlformats.org/officeDocument/2006/relationships/image" Target="../media/image10.png"  /><Relationship Id="rId8" Type="http://schemas.openxmlformats.org/officeDocument/2006/relationships/image" Target="../media/image11.png"  /><Relationship Id="rId9" Type="http://schemas.openxmlformats.org/officeDocument/2006/relationships/image" Target="../media/image12.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2.png"  /><Relationship Id="rId3" Type="http://schemas.openxmlformats.org/officeDocument/2006/relationships/image" Target="../media/image23.png"  /><Relationship Id="rId4" Type="http://schemas.openxmlformats.org/officeDocument/2006/relationships/image" Target="../media/image24.png"  /><Relationship Id="rId5" Type="http://schemas.openxmlformats.org/officeDocument/2006/relationships/image" Target="../media/image25.png"  /><Relationship Id="rId6" Type="http://schemas.openxmlformats.org/officeDocument/2006/relationships/image" Target="../media/image26.png"  /><Relationship Id="rId7" Type="http://schemas.openxmlformats.org/officeDocument/2006/relationships/image" Target="../media/image27.png"  /><Relationship Id="rId8" Type="http://schemas.openxmlformats.org/officeDocument/2006/relationships/image" Target="../media/image28.png"  /><Relationship Id="rId9" Type="http://schemas.openxmlformats.org/officeDocument/2006/relationships/image" Target="../media/image29.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0.png"  /><Relationship Id="rId3" Type="http://schemas.openxmlformats.org/officeDocument/2006/relationships/image" Target="../media/image31.png"  /><Relationship Id="rId4" Type="http://schemas.openxmlformats.org/officeDocument/2006/relationships/image" Target="../media/image32.png"  /><Relationship Id="rId5" Type="http://schemas.openxmlformats.org/officeDocument/2006/relationships/image" Target="../media/image33.png"  /><Relationship Id="rId6" Type="http://schemas.openxmlformats.org/officeDocument/2006/relationships/image" Target="../media/image34.png"  /><Relationship Id="rId7" Type="http://schemas.openxmlformats.org/officeDocument/2006/relationships/image" Target="../media/image3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905998" cy="647807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218275" y="2171297"/>
            <a:ext cx="8229112" cy="1657753"/>
          </a:xfrm>
          <a:prstGeom prst="rect">
            <a:avLst/>
          </a:prstGeom>
        </p:spPr>
        <p:txBody>
          <a:bodyPr vert="horz" wrap="square" lIns="0" tIns="12700" rIns="0" bIns="0">
            <a:spAutoFit/>
          </a:bodyPr>
          <a:lstStyle/>
          <a:p>
            <a:pPr marL="12700" lvl="0">
              <a:lnSpc>
                <a:spcPct val="100000"/>
              </a:lnSpc>
              <a:spcBef>
                <a:spcPts val="100"/>
              </a:spcBef>
              <a:defRPr/>
            </a:pPr>
            <a:r>
              <a:rPr lang="en-US" sz="3600" spc="-5">
                <a:solidFill>
                  <a:srgbClr val="ffffff"/>
                </a:solidFill>
                <a:latin typeface="Times New Roman"/>
                <a:cs typeface="Times New Roman"/>
              </a:rPr>
              <a:t>FinalTerm</a:t>
            </a:r>
            <a:r>
              <a:rPr lang="ko-KR" altLang="en-US" sz="3600" spc="-5">
                <a:solidFill>
                  <a:srgbClr val="ffffff"/>
                </a:solidFill>
                <a:latin typeface="Times New Roman"/>
                <a:cs typeface="Times New Roman"/>
              </a:rPr>
              <a:t> 보고서</a:t>
            </a:r>
            <a:endParaRPr lang="ko-KR" altLang="en-US" sz="3600" spc="-5">
              <a:solidFill>
                <a:srgbClr val="ffffff"/>
              </a:solidFill>
              <a:latin typeface="Times New Roman"/>
              <a:cs typeface="Times New Roman"/>
            </a:endParaRPr>
          </a:p>
          <a:p>
            <a:pPr marL="12700" lvl="0">
              <a:lnSpc>
                <a:spcPct val="100000"/>
              </a:lnSpc>
              <a:spcBef>
                <a:spcPts val="35"/>
              </a:spcBef>
              <a:defRPr/>
            </a:pPr>
            <a:r>
              <a:rPr lang="ko-KR" altLang="en-US" sz="3600" spc="-5">
                <a:solidFill>
                  <a:srgbClr val="ffffff"/>
                </a:solidFill>
                <a:latin typeface="Times New Roman"/>
                <a:cs typeface="Times New Roman"/>
              </a:rPr>
              <a:t>제목 </a:t>
            </a:r>
            <a:r>
              <a:rPr lang="en-US" altLang="ko-KR" sz="3600" spc="-5">
                <a:solidFill>
                  <a:srgbClr val="ffffff"/>
                </a:solidFill>
                <a:latin typeface="Times New Roman"/>
                <a:cs typeface="Times New Roman"/>
              </a:rPr>
              <a:t>:</a:t>
            </a:r>
            <a:r>
              <a:rPr lang="ko-KR" altLang="en-US" sz="3600" spc="-5">
                <a:solidFill>
                  <a:srgbClr val="ffffff"/>
                </a:solidFill>
                <a:latin typeface="Times New Roman"/>
                <a:cs typeface="Times New Roman"/>
              </a:rPr>
              <a:t> AI 기반 분리수거 및 무단투기 모니터링 시스템</a:t>
            </a:r>
            <a:r>
              <a:rPr lang="en-US" altLang="ko-KR" sz="3600" spc="-5">
                <a:solidFill>
                  <a:srgbClr val="ffffff"/>
                </a:solidFill>
                <a:latin typeface="Times New Roman"/>
                <a:cs typeface="Times New Roman"/>
              </a:rPr>
              <a:t>,</a:t>
            </a:r>
            <a:r>
              <a:rPr lang="ko-KR" altLang="en-US" sz="3600" spc="-5">
                <a:solidFill>
                  <a:srgbClr val="ffffff"/>
                </a:solidFill>
                <a:latin typeface="Times New Roman"/>
                <a:cs typeface="Times New Roman"/>
              </a:rPr>
              <a:t> 에코 가디언</a:t>
            </a:r>
            <a:endParaRPr sz="3600" i="1" spc="-5">
              <a:solidFill>
                <a:srgbClr val="ff0000"/>
              </a:solidFill>
              <a:latin typeface="Times New Roman"/>
              <a:cs typeface="Times New Roman"/>
            </a:endParaRPr>
          </a:p>
        </p:txBody>
      </p:sp>
      <p:sp>
        <p:nvSpPr>
          <p:cNvPr id="4" name="object 4"/>
          <p:cNvSpPr txBox="1"/>
          <p:nvPr/>
        </p:nvSpPr>
        <p:spPr>
          <a:xfrm>
            <a:off x="6324600" y="3911489"/>
            <a:ext cx="3122787" cy="746236"/>
          </a:xfrm>
          <a:prstGeom prst="rect">
            <a:avLst/>
          </a:prstGeom>
        </p:spPr>
        <p:txBody>
          <a:bodyPr vert="horz" wrap="square" lIns="0" tIns="12700" rIns="0" bIns="0">
            <a:spAutoFit/>
          </a:bodyPr>
          <a:lstStyle/>
          <a:p>
            <a:pPr marL="12700" lvl="0">
              <a:lnSpc>
                <a:spcPct val="100000"/>
              </a:lnSpc>
              <a:spcBef>
                <a:spcPts val="100"/>
              </a:spcBef>
              <a:defRPr/>
            </a:pPr>
            <a:r>
              <a:rPr lang="ko-KR" altLang="en-US" sz="2400" spc="-5">
                <a:solidFill>
                  <a:srgbClr val="ffffff"/>
                </a:solidFill>
                <a:latin typeface="Times New Roman"/>
                <a:cs typeface="Times New Roman"/>
              </a:rPr>
              <a:t>학번</a:t>
            </a:r>
            <a:r>
              <a:rPr lang="en-US" altLang="ko-KR" sz="2400" spc="-5">
                <a:solidFill>
                  <a:srgbClr val="ffffff"/>
                </a:solidFill>
                <a:latin typeface="Times New Roman"/>
                <a:cs typeface="Times New Roman"/>
              </a:rPr>
              <a:t>:</a:t>
            </a:r>
            <a:r>
              <a:rPr lang="ko-KR" altLang="en-US" sz="2400" spc="-5">
                <a:solidFill>
                  <a:srgbClr val="ffffff"/>
                </a:solidFill>
                <a:latin typeface="Times New Roman"/>
                <a:cs typeface="Times New Roman"/>
              </a:rPr>
              <a:t> </a:t>
            </a:r>
            <a:r>
              <a:rPr lang="en-US" altLang="ko-KR" sz="2400" i="1" spc="-5">
                <a:solidFill>
                  <a:schemeClr val="lt1"/>
                </a:solidFill>
                <a:latin typeface="Times New Roman"/>
                <a:cs typeface="Times New Roman"/>
              </a:rPr>
              <a:t>2021105623</a:t>
            </a:r>
            <a:endParaRPr lang="en-US" altLang="ko-KR" sz="2400" i="1" spc="-5">
              <a:solidFill>
                <a:srgbClr val="ff0000"/>
              </a:solidFill>
              <a:latin typeface="Times New Roman"/>
              <a:cs typeface="Times New Roman"/>
            </a:endParaRPr>
          </a:p>
          <a:p>
            <a:pPr marL="12700" lvl="0">
              <a:lnSpc>
                <a:spcPct val="100000"/>
              </a:lnSpc>
              <a:spcBef>
                <a:spcPts val="100"/>
              </a:spcBef>
              <a:defRPr/>
            </a:pPr>
            <a:r>
              <a:rPr lang="ko-KR" altLang="en-US" sz="2400" spc="-5">
                <a:solidFill>
                  <a:srgbClr val="ffffff"/>
                </a:solidFill>
                <a:latin typeface="Times New Roman"/>
                <a:cs typeface="Times New Roman"/>
              </a:rPr>
              <a:t>이름 </a:t>
            </a:r>
            <a:r>
              <a:rPr lang="en-US" altLang="ko-KR" sz="2400" spc="-5">
                <a:solidFill>
                  <a:srgbClr val="ffffff"/>
                </a:solidFill>
                <a:latin typeface="Times New Roman"/>
                <a:cs typeface="Times New Roman"/>
              </a:rPr>
              <a:t>:</a:t>
            </a:r>
            <a:r>
              <a:rPr lang="ko-KR" altLang="en-US" sz="2400" spc="-5">
                <a:solidFill>
                  <a:srgbClr val="ffffff"/>
                </a:solidFill>
                <a:latin typeface="Times New Roman"/>
                <a:cs typeface="Times New Roman"/>
              </a:rPr>
              <a:t> </a:t>
            </a:r>
            <a:r>
              <a:rPr lang="ko-KR" altLang="en-US" sz="2400" i="1" spc="-5">
                <a:solidFill>
                  <a:srgbClr val="ffffff"/>
                </a:solidFill>
                <a:latin typeface="Times New Roman"/>
                <a:cs typeface="Times New Roman"/>
              </a:rPr>
              <a:t>이서현</a:t>
            </a:r>
            <a:endParaRPr sz="2400" i="1">
              <a:solidFill>
                <a:srgbClr val="ff0000"/>
              </a:solidFill>
              <a:latin typeface="Times New Roman"/>
              <a:cs typeface="Times New Roman"/>
            </a:endParaRPr>
          </a:p>
        </p:txBody>
      </p:sp>
      <p:sp>
        <p:nvSpPr>
          <p:cNvPr id="5" name="object 5"/>
          <p:cNvSpPr/>
          <p:nvPr/>
        </p:nvSpPr>
        <p:spPr>
          <a:xfrm>
            <a:off x="3119628" y="5259323"/>
            <a:ext cx="1036319" cy="40233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254215" y="5285013"/>
            <a:ext cx="241871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1F497D"/>
                </a:solidFill>
                <a:latin typeface="Times New Roman"/>
                <a:cs typeface="Times New Roman"/>
              </a:rPr>
              <a:t>Image </a:t>
            </a:r>
            <a:r>
              <a:rPr sz="2000" b="1" spc="-5" dirty="0">
                <a:solidFill>
                  <a:srgbClr val="1F497D"/>
                </a:solidFill>
                <a:latin typeface="Times New Roman"/>
                <a:cs typeface="Times New Roman"/>
              </a:rPr>
              <a:t>Processing</a:t>
            </a:r>
            <a:r>
              <a:rPr sz="2000" b="1" spc="-120" dirty="0">
                <a:solidFill>
                  <a:srgbClr val="1F497D"/>
                </a:solidFill>
                <a:latin typeface="Times New Roman"/>
                <a:cs typeface="Times New Roman"/>
              </a:rPr>
              <a:t> </a:t>
            </a:r>
            <a:r>
              <a:rPr sz="2000" b="1" dirty="0">
                <a:solidFill>
                  <a:srgbClr val="1F497D"/>
                </a:solidFill>
                <a:latin typeface="Times New Roman"/>
                <a:cs typeface="Times New Roman"/>
              </a:rPr>
              <a:t>Lab</a:t>
            </a:r>
            <a:endParaRPr sz="2000">
              <a:latin typeface="Times New Roman"/>
              <a:cs typeface="Times New Roman"/>
            </a:endParaRPr>
          </a:p>
        </p:txBody>
      </p:sp>
      <p:sp>
        <p:nvSpPr>
          <p:cNvPr id="7" name="object 7"/>
          <p:cNvSpPr txBox="1">
            <a:spLocks noGrp="1"/>
          </p:cNvSpPr>
          <p:nvPr>
            <p:ph type="title"/>
          </p:nvPr>
        </p:nvSpPr>
        <p:spPr>
          <a:xfrm>
            <a:off x="454138" y="630845"/>
            <a:ext cx="5108462" cy="382156"/>
          </a:xfrm>
          <a:prstGeom prst="rect">
            <a:avLst/>
          </a:prstGeom>
        </p:spPr>
        <p:txBody>
          <a:bodyPr vert="horz" wrap="square" lIns="0" tIns="12700" rIns="0" bIns="0" rtlCol="0">
            <a:spAutoFit/>
          </a:bodyPr>
          <a:lstStyle/>
          <a:p>
            <a:pPr>
              <a:buNone/>
            </a:pPr>
            <a:r>
              <a:rPr lang="en-US" altLang="ko-KR" sz="2400" dirty="0">
                <a:solidFill>
                  <a:schemeClr val="bg1"/>
                </a:solidFill>
                <a:latin typeface="Times New Roman" pitchFamily="18" charset="0"/>
                <a:cs typeface="Times New Roman" pitchFamily="18" charset="0"/>
              </a:rPr>
              <a:t>Mobile/</a:t>
            </a:r>
            <a:r>
              <a:rPr lang="en-US" altLang="ko-KR" sz="2400" dirty="0" err="1">
                <a:solidFill>
                  <a:schemeClr val="bg1"/>
                </a:solidFill>
                <a:latin typeface="Times New Roman" pitchFamily="18" charset="0"/>
                <a:cs typeface="Times New Roman" pitchFamily="18" charset="0"/>
              </a:rPr>
              <a:t>WebService</a:t>
            </a:r>
            <a:r>
              <a:rPr lang="en-US" altLang="ko-KR" sz="2400">
                <a:solidFill>
                  <a:schemeClr val="bg1"/>
                </a:solidFill>
                <a:latin typeface="Times New Roman" pitchFamily="18" charset="0"/>
                <a:cs typeface="Times New Roman" pitchFamily="18" charset="0"/>
              </a:rPr>
              <a:t> Project</a:t>
            </a:r>
            <a:endParaRPr lang="en-US" altLang="ko-KR" sz="2400" dirty="0">
              <a:solidFill>
                <a:schemeClr val="bg1"/>
              </a:solidFill>
              <a:latin typeface="Times New Roman" pitchFamily="18" charset="0"/>
              <a:cs typeface="Times New Roman" pitchFamily="18" charset="0"/>
            </a:endParaRPr>
          </a:p>
        </p:txBody>
      </p:sp>
    </p:spTree>
  </p:cSld>
  <p:clrMapOvr>
    <a:masterClrMapping/>
  </p:clrMapOvr>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574040" y="609888"/>
            <a:ext cx="8757919" cy="307777"/>
          </a:xfrm>
        </p:spPr>
        <p:txBody>
          <a:bodyPr/>
          <a:lstStyle/>
          <a:p>
            <a:pPr lvl="0">
              <a:defRPr/>
            </a:pPr>
            <a:r>
              <a:rPr lang="ko-KR" altLang="en-US" sz="2000">
                <a:solidFill>
                  <a:schemeClr val="tx2"/>
                </a:solidFill>
              </a:rPr>
              <a:t>기능 </a:t>
            </a:r>
            <a:r>
              <a:rPr lang="en-US" altLang="ko-KR" sz="2000">
                <a:solidFill>
                  <a:schemeClr val="tx2"/>
                </a:solidFill>
              </a:rPr>
              <a:t>-</a:t>
            </a:r>
            <a:r>
              <a:rPr lang="ko-KR" altLang="en-US" sz="2000">
                <a:solidFill>
                  <a:schemeClr val="tx2"/>
                </a:solidFill>
              </a:rPr>
              <a:t> </a:t>
            </a:r>
            <a:r>
              <a:rPr lang="en-US" altLang="ko-KR" sz="2000">
                <a:solidFill>
                  <a:schemeClr val="tx2"/>
                </a:solidFill>
              </a:rPr>
              <a:t>1. Edge System(Python </a:t>
            </a:r>
            <a:r>
              <a:rPr lang="ko-KR" altLang="en-US" sz="2000">
                <a:solidFill>
                  <a:schemeClr val="tx2"/>
                </a:solidFill>
              </a:rPr>
              <a:t>기반</a:t>
            </a:r>
            <a:r>
              <a:rPr lang="en-US" altLang="ko-KR" sz="2000">
                <a:solidFill>
                  <a:schemeClr val="tx2"/>
                </a:solidFill>
              </a:rPr>
              <a:t>, </a:t>
            </a:r>
            <a:r>
              <a:rPr lang="ko-KR" altLang="en-US" sz="2000">
                <a:solidFill>
                  <a:schemeClr val="tx2"/>
                </a:solidFill>
              </a:rPr>
              <a:t>공통</a:t>
            </a:r>
            <a:r>
              <a:rPr lang="en-US" altLang="ko-KR" sz="2000">
                <a:solidFill>
                  <a:schemeClr val="tx2"/>
                </a:solidFill>
              </a:rPr>
              <a:t>)</a:t>
            </a:r>
            <a:endParaRPr kumimoji="1" lang="ko-KR" altLang="en-US"/>
          </a:p>
        </p:txBody>
      </p:sp>
      <p:sp>
        <p:nvSpPr>
          <p:cNvPr id="3" name="내용 개체 틀 2"/>
          <p:cNvSpPr>
            <a:spLocks noGrp="1"/>
          </p:cNvSpPr>
          <p:nvPr>
            <p:ph sz="half" idx="2"/>
          </p:nvPr>
        </p:nvSpPr>
        <p:spPr>
          <a:xfrm>
            <a:off x="495300" y="1142999"/>
            <a:ext cx="4309110" cy="1724026"/>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1-7.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로컬에 이미지 저장 기능</a:t>
            </a:r>
            <a:endParaRPr lang="ko-KR" altLang="en-US"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ko-KR" altLang="en-US" sz="1200" i="0" spc="-5">
                <a:solidFill>
                  <a:schemeClr val="tx1"/>
                </a:solidFill>
                <a:latin typeface="+mn-ea"/>
                <a:cs typeface="맑은 고딕"/>
              </a:rPr>
              <a:t>경고 이벤트가 감지될 경우, 해당 시점의 이미지를 로컬 장치 내 별도 디렉터리에 자동 저장하도록 구성하였다. 이를 통해 서버 저장소와 더불어 카메라 장치 측에서도 데이터를 보관함으로써, 이벤트 발생 내역을 이중으로 확인할 수 있도록 하였다.</a:t>
            </a: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b="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609600"/>
          </a:xfrm>
        </p:spPr>
        <p:txBody>
          <a:bodyPr/>
          <a:lstStyle/>
          <a:p>
            <a:pPr marL="12065" lvl="0">
              <a:lnSpc>
                <a:spcPct val="100000"/>
              </a:lnSpc>
              <a:spcBef>
                <a:spcPts val="104"/>
              </a:spcBef>
              <a:tabLst>
                <a:tab pos="299720" algn="l"/>
              </a:tabLst>
              <a:defRPr/>
            </a:pPr>
            <a:endParaRPr xmlns:mc="http://schemas.openxmlformats.org/markup-compatibility/2006" xmlns:hp="http://schemas.haansoft.com/office/presentation/8.0" lang="en-US" sz="1200" b="0" i="0" u="none" strike="noStrike" baseline="0" mc:Ignorable="hp" hp:hslEmbossed="0">
              <a:solidFill>
                <a:srgbClr val="000000"/>
              </a:solidFill>
              <a:latin typeface="바탕체"/>
              <a:ea typeface="바탕체"/>
              <a:cs typeface="바탕체"/>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pic>
        <p:nvPicPr>
          <p:cNvPr id="6" name="그림 5"/>
          <p:cNvPicPr>
            <a:picLocks noChangeAspect="1"/>
          </p:cNvPicPr>
          <p:nvPr/>
        </p:nvPicPr>
        <p:blipFill rotWithShape="1">
          <a:blip r:embed="rId2"/>
          <a:stretch>
            <a:fillRect/>
          </a:stretch>
        </p:blipFill>
        <p:spPr>
          <a:xfrm>
            <a:off x="411773" y="2667000"/>
            <a:ext cx="5810249" cy="1323126"/>
          </a:xfrm>
          <a:prstGeom prst="rect">
            <a:avLst/>
          </a:prstGeom>
        </p:spPr>
      </p:pic>
    </p:spTree>
    <p:extLst>
      <p:ext uri="{BB962C8B-B14F-4D97-AF65-F5344CB8AC3E}">
        <p14:creationId xmlns:p14="http://schemas.microsoft.com/office/powerpoint/2010/main" val="2034668093"/>
      </p:ext>
    </p:extLst>
  </p:cSld>
  <p:clrMapOvr>
    <a:masterClrMapping/>
  </p:clrMapOvr>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33B1E0-DCA4-6B53-3ABD-B5A49F1DF54B}"/>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2. Service System(Python, Django </a:t>
            </a:r>
            <a:r>
              <a:rPr lang="ko-KR" altLang="en-US" sz="2000" dirty="0">
                <a:solidFill>
                  <a:schemeClr val="tx2"/>
                </a:solidFill>
              </a:rPr>
              <a:t>기반</a:t>
            </a:r>
            <a:r>
              <a:rPr lang="en-US" altLang="ko-KR" sz="2000" dirty="0">
                <a:solidFill>
                  <a:schemeClr val="tx2"/>
                </a:solidFill>
              </a:rPr>
              <a:t>)</a:t>
            </a:r>
            <a:endParaRPr kumimoji="1" lang="ko-KR" altLang="en-US" dirty="0"/>
          </a:p>
        </p:txBody>
      </p:sp>
      <p:sp>
        <p:nvSpPr>
          <p:cNvPr id="3" name="내용 개체 틀 2"/>
          <p:cNvSpPr>
            <a:spLocks noGrp="1"/>
          </p:cNvSpPr>
          <p:nvPr>
            <p:ph sz="half" idx="2"/>
          </p:nvPr>
        </p:nvSpPr>
        <p:spPr>
          <a:xfrm>
            <a:off x="495300" y="1143000"/>
            <a:ext cx="4309110" cy="1552575"/>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2-1. </a:t>
            </a:r>
            <a:r>
              <a:rPr lang="ko-KR" altLang="en-US" sz="1400" spc="-5">
                <a:solidFill>
                  <a:srgbClr val="558ed5"/>
                </a:solidFill>
                <a:latin typeface="+mn-ea"/>
                <a:cs typeface="맑은 고딕"/>
              </a:rPr>
              <a:t>사용자 보안 기능</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보안키를 이용한 로그인</a:t>
            </a:r>
            <a:r>
              <a:rPr lang="en-US" altLang="ko-KR" sz="1400" spc="-5">
                <a:solidFill>
                  <a:srgbClr val="558ed5"/>
                </a:solidFill>
                <a:latin typeface="+mn-ea"/>
                <a:cs typeface="맑은 고딕"/>
              </a:rPr>
              <a:t>, </a:t>
            </a:r>
            <a:r>
              <a:rPr lang="ko-KR" altLang="en-US" sz="1400" spc="-5">
                <a:solidFill>
                  <a:srgbClr val="558ed5"/>
                </a:solidFill>
                <a:latin typeface="+mn-ea"/>
                <a:cs typeface="맑은 고딕"/>
              </a:rPr>
              <a:t>공통</a:t>
            </a:r>
            <a:r>
              <a:rPr lang="en-US" altLang="ko-KR" sz="1400" spc="-5">
                <a:solidFill>
                  <a:srgbClr val="558ed5"/>
                </a:solidFill>
                <a:latin typeface="+mn-ea"/>
                <a:cs typeface="맑은 고딕"/>
              </a:rPr>
              <a:t>)</a:t>
            </a:r>
            <a:endParaRPr lang="en-US" altLang="ko-KR"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1" spc="-5">
                <a:solidFill>
                  <a:srgbClr val="ff0000"/>
                </a:solidFill>
                <a:latin typeface="+mn-ea"/>
                <a:cs typeface="맑은 고딕"/>
              </a:rPr>
              <a:t>-</a:t>
            </a:r>
            <a:r>
              <a:rPr lang="ko-KR" altLang="en-US" sz="1200" i="1" spc="-5">
                <a:solidFill>
                  <a:srgbClr val="ff0000"/>
                </a:solidFill>
                <a:latin typeface="+mn-ea"/>
                <a:cs typeface="맑은 고딕"/>
              </a:rPr>
              <a:t> </a:t>
            </a:r>
            <a:r>
              <a:rPr lang="ko-KR" altLang="en-US" sz="1200" b="0" i="0" spc="-5">
                <a:solidFill>
                  <a:schemeClr val="tx1"/>
                </a:solidFill>
                <a:latin typeface="+mn-ea"/>
                <a:cs typeface="맑은 고딕"/>
              </a:rPr>
              <a:t>회원가입 및 로그인</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 로그아웃 기능을 구현하였다</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 로그인 시 토큰을 발급하며</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 로그아웃 시 토큰을 폐기한다</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 글 게시</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수정</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삭제 등의 기능을 사용하려면 토큰 인증이 필요하도록 구현하여 사용자 보안 기능을 구현하였다</a:t>
            </a:r>
            <a:r>
              <a:rPr lang="en-US" altLang="ko-KR" sz="1200" b="0" i="0" spc="-5">
                <a:solidFill>
                  <a:schemeClr val="tx1"/>
                </a:solidFill>
                <a:latin typeface="+mn-ea"/>
                <a:cs typeface="맑은 고딕"/>
              </a:rPr>
              <a:t>.</a:t>
            </a:r>
            <a:endParaRPr lang="en-US" altLang="ko-KR" sz="1200" b="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1552575"/>
          </a:xfrm>
        </p:spPr>
        <p:txBody>
          <a:bodyPr/>
          <a:lstStyle/>
          <a:p>
            <a:pPr marL="12065" lvl="0">
              <a:lnSpc>
                <a:spcPct val="100000"/>
              </a:lnSpc>
              <a:spcBef>
                <a:spcPts val="104"/>
              </a:spcBef>
              <a:tabLst>
                <a:tab pos="299720" algn="l"/>
              </a:tabLst>
              <a:defRPr/>
            </a:pPr>
            <a:r>
              <a:rPr lang="en" altLang="ko-KR" sz="1400" spc="-5">
                <a:solidFill>
                  <a:srgbClr val="558ed5"/>
                </a:solidFill>
                <a:latin typeface="+mn-ea"/>
                <a:cs typeface="맑은 고딕"/>
              </a:rPr>
              <a:t>2-2. Image Blog </a:t>
            </a:r>
            <a:r>
              <a:rPr lang="ko-KR" altLang="en-US" sz="1400" spc="-5">
                <a:solidFill>
                  <a:srgbClr val="558ed5"/>
                </a:solidFill>
                <a:latin typeface="+mn-ea"/>
                <a:cs typeface="맑은 고딕"/>
              </a:rPr>
              <a:t>및 관리 기능</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공통</a:t>
            </a:r>
            <a:r>
              <a:rPr lang="en-US" altLang="ko-KR" sz="1400" spc="-5">
                <a:solidFill>
                  <a:srgbClr val="558ed5"/>
                </a:solidFill>
                <a:latin typeface="+mn-ea"/>
                <a:cs typeface="맑은 고딕"/>
              </a:rPr>
              <a:t>, </a:t>
            </a:r>
            <a:r>
              <a:rPr lang="ko-KR" altLang="en-US" sz="1400" spc="-5">
                <a:solidFill>
                  <a:srgbClr val="558ed5"/>
                </a:solidFill>
                <a:latin typeface="+mn-ea"/>
                <a:cs typeface="맑은 고딕"/>
              </a:rPr>
              <a:t>일부 확장 기능 가능</a:t>
            </a:r>
            <a:r>
              <a:rPr lang="en-US" altLang="ko-KR" sz="1400" spc="-5">
                <a:solidFill>
                  <a:srgbClr val="558ed5"/>
                </a:solidFill>
                <a:latin typeface="+mn-ea"/>
                <a:cs typeface="맑은 고딕"/>
              </a:rPr>
              <a:t>)</a:t>
            </a:r>
            <a:endParaRPr lang="ko-KR" altLang="en-US" sz="1400" i="1">
              <a:solidFill>
                <a:srgbClr val="ff0000"/>
              </a:solidFill>
              <a:latin typeface="+mn-ea"/>
              <a:cs typeface="맑은 고딕"/>
            </a:endParaRPr>
          </a:p>
          <a:p>
            <a:pPr marL="403225" lvl="1">
              <a:lnSpc>
                <a:spcPct val="100000"/>
              </a:lnSpc>
              <a:spcBef>
                <a:spcPts val="1440"/>
              </a:spcBef>
              <a:tabLst>
                <a:tab pos="690880" algn="l"/>
                <a:tab pos="691515" algn="l"/>
              </a:tabLst>
              <a:defRPr/>
            </a:pPr>
            <a:r>
              <a:rPr lang="en-US" altLang="ko-KR" sz="1200" i="1" spc="-5">
                <a:solidFill>
                  <a:srgbClr val="ff0000"/>
                </a:solidFill>
                <a:latin typeface="+mn-ea"/>
                <a:cs typeface="맑은 고딕"/>
              </a:rPr>
              <a:t>-</a:t>
            </a:r>
            <a:r>
              <a:rPr lang="en-US" altLang="ko-KR" sz="1200" i="0" spc="-5">
                <a:solidFill>
                  <a:schemeClr val="tx1"/>
                </a:solidFill>
                <a:latin typeface="+mn-ea"/>
                <a:cs typeface="맑은 고딕"/>
              </a:rPr>
              <a:t> imageBlog</a:t>
            </a:r>
            <a:r>
              <a:rPr lang="ko-KR" altLang="en-US" sz="1200" i="0" spc="-5">
                <a:solidFill>
                  <a:schemeClr val="tx1"/>
                </a:solidFill>
                <a:latin typeface="+mn-ea"/>
                <a:cs typeface="맑은 고딕"/>
              </a:rPr>
              <a:t> 및 관리 기능을 위해 글 목록 조회 기능</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글 작성 기능</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글 수정 기능</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글 삭제 기능 등을 구현하였다</a:t>
            </a:r>
            <a:r>
              <a:rPr lang="en-US" altLang="ko-KR" sz="1200" i="0" spc="-5">
                <a:solidFill>
                  <a:schemeClr val="tx1"/>
                </a:solidFill>
                <a:latin typeface="+mn-ea"/>
                <a:cs typeface="맑은 고딕"/>
              </a:rPr>
              <a:t>.</a:t>
            </a:r>
            <a:endParaRPr lang="en-US" altLang="ko-KR"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en-US" altLang="ko-KR"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5" name="내용 개체 틀 2"/>
          <p:cNvSpPr txBox="1"/>
          <p:nvPr/>
        </p:nvSpPr>
        <p:spPr>
          <a:xfrm>
            <a:off x="458118" y="4038600"/>
            <a:ext cx="4309110" cy="1552574"/>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2-3. </a:t>
            </a:r>
            <a:r>
              <a:rPr lang="ko-KR" altLang="en-US" sz="1400" kern="0" spc="-5">
                <a:solidFill>
                  <a:srgbClr val="558ed5"/>
                </a:solidFill>
                <a:latin typeface="+mn-ea"/>
                <a:cs typeface="맑은 고딕"/>
              </a:rPr>
              <a:t>게시를 위한 </a:t>
            </a:r>
            <a:r>
              <a:rPr lang="en-US" altLang="ko-KR" sz="1400" kern="0" spc="-5">
                <a:solidFill>
                  <a:srgbClr val="558ed5"/>
                </a:solidFill>
                <a:latin typeface="+mn-ea"/>
                <a:cs typeface="맑은 고딕"/>
              </a:rPr>
              <a:t>HTTP Restfull API </a:t>
            </a:r>
            <a:r>
              <a:rPr lang="ko-KR" altLang="en-US" sz="1400" kern="0" spc="-5">
                <a:solidFill>
                  <a:srgbClr val="558ed5"/>
                </a:solidFill>
                <a:latin typeface="+mn-ea"/>
                <a:cs typeface="맑은 고딕"/>
              </a:rPr>
              <a:t>제공</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공통</a:t>
            </a:r>
            <a:r>
              <a:rPr lang="en-US" altLang="ko-KR" sz="1400" kern="0" spc="-5">
                <a:solidFill>
                  <a:srgbClr val="558ed5"/>
                </a:solidFill>
                <a:latin typeface="+mn-ea"/>
                <a:cs typeface="맑은 고딕"/>
              </a:rPr>
              <a:t>)</a:t>
            </a:r>
            <a:endParaRPr lang="ko-KR" altLang="en-US" sz="1400" i="1" kern="0">
              <a:solidFill>
                <a:srgbClr val="ff0000"/>
              </a:solidFill>
              <a:latin typeface="+mn-ea"/>
              <a:cs typeface="맑은 고딕"/>
            </a:endParaRPr>
          </a:p>
          <a:p>
            <a:pPr marL="690880" lvl="1" indent="-287655" latinLnBrk="0">
              <a:spcBef>
                <a:spcPts val="1440"/>
              </a:spcBef>
              <a:buFontTx/>
              <a:buChar char="-"/>
              <a:tabLst>
                <a:tab pos="690880" algn="l"/>
                <a:tab pos="691515" algn="l"/>
              </a:tabLst>
              <a:defRPr/>
            </a:pPr>
            <a:r>
              <a:rPr lang="en-US" altLang="ko-KR" sz="1200" i="0" kern="0" spc="-5">
                <a:solidFill>
                  <a:schemeClr val="tx1"/>
                </a:solidFill>
                <a:latin typeface="+mn-ea"/>
                <a:cs typeface="맑은 고딕"/>
              </a:rPr>
              <a:t>android</a:t>
            </a:r>
            <a:r>
              <a:rPr lang="ko-KR" altLang="en-US" sz="1200" i="0" kern="0" spc="-5">
                <a:solidFill>
                  <a:schemeClr val="tx1"/>
                </a:solidFill>
                <a:latin typeface="+mn-ea"/>
                <a:cs typeface="맑은 고딕"/>
              </a:rPr>
              <a:t>에서 서버에 게시할 수 있도록 서버에서 </a:t>
            </a:r>
            <a:r>
              <a:rPr lang="en-US" altLang="ko-KR" sz="1200" i="0" kern="0" spc="-5">
                <a:solidFill>
                  <a:schemeClr val="tx1"/>
                </a:solidFill>
                <a:latin typeface="+mn-ea"/>
                <a:cs typeface="맑은 고딕"/>
              </a:rPr>
              <a:t>HTTP Restfull api</a:t>
            </a:r>
            <a:r>
              <a:rPr lang="ko-KR" altLang="en-US" sz="1200" i="0" kern="0" spc="-5">
                <a:solidFill>
                  <a:schemeClr val="tx1"/>
                </a:solidFill>
                <a:latin typeface="+mn-ea"/>
                <a:cs typeface="맑은 고딕"/>
              </a:rPr>
              <a:t>를 제공한다</a:t>
            </a:r>
            <a:endParaRPr lang="en-US" altLang="ko-KR" sz="1200" i="1" kern="0"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latinLnBrk="0">
              <a:spcBef>
                <a:spcPts val="1440"/>
              </a:spcBef>
              <a:buFontTx/>
              <a:buChar char="-"/>
              <a:tabLst>
                <a:tab pos="690880" algn="l"/>
                <a:tab pos="691515" algn="l"/>
              </a:tabLst>
              <a:defRPr/>
            </a:pPr>
            <a:endParaRPr lang="ko-KR" altLang="en-US" sz="800" kern="0">
              <a:latin typeface="+mn-ea"/>
              <a:cs typeface="굴림"/>
            </a:endParaRPr>
          </a:p>
          <a:p>
            <a:pPr lvl="0" latinLnBrk="0">
              <a:defRPr/>
            </a:pPr>
            <a:endParaRPr kumimoji="1" lang="ko-KR" altLang="en-US" sz="800" kern="0"/>
          </a:p>
        </p:txBody>
      </p:sp>
      <p:sp>
        <p:nvSpPr>
          <p:cNvPr id="6" name="내용 개체 틀 3"/>
          <p:cNvSpPr txBox="1"/>
          <p:nvPr/>
        </p:nvSpPr>
        <p:spPr>
          <a:xfrm>
            <a:off x="5064408" y="4038600"/>
            <a:ext cx="4309110" cy="2038350"/>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2-4. Image </a:t>
            </a:r>
            <a:r>
              <a:rPr lang="ko-KR" altLang="en-US" sz="1400" kern="0" spc="-5">
                <a:solidFill>
                  <a:srgbClr val="558ed5"/>
                </a:solidFill>
                <a:latin typeface="+mn-ea"/>
                <a:cs typeface="맑은 고딕"/>
              </a:rPr>
              <a:t>목록</a:t>
            </a:r>
            <a:r>
              <a:rPr lang="en-US" altLang="ko-KR" sz="1400" kern="0" spc="-5">
                <a:solidFill>
                  <a:srgbClr val="558ed5"/>
                </a:solidFill>
                <a:latin typeface="+mn-ea"/>
                <a:cs typeface="맑은 고딕"/>
              </a:rPr>
              <a:t>, </a:t>
            </a:r>
            <a:r>
              <a:rPr lang="ko-KR" altLang="en-US" sz="1400" kern="0" spc="-5">
                <a:solidFill>
                  <a:srgbClr val="558ed5"/>
                </a:solidFill>
                <a:latin typeface="+mn-ea"/>
                <a:cs typeface="맑은 고딕"/>
              </a:rPr>
              <a:t>획득을 위한 </a:t>
            </a:r>
            <a:r>
              <a:rPr lang="en-US" altLang="ko-KR" sz="1400" kern="0" spc="-5">
                <a:solidFill>
                  <a:srgbClr val="558ed5"/>
                </a:solidFill>
                <a:latin typeface="+mn-ea"/>
                <a:cs typeface="맑은 고딕"/>
              </a:rPr>
              <a:t>HTTP Restfull API </a:t>
            </a:r>
            <a:r>
              <a:rPr lang="ko-KR" altLang="en-US" sz="1400" kern="0" spc="-5">
                <a:solidFill>
                  <a:srgbClr val="558ed5"/>
                </a:solidFill>
                <a:latin typeface="+mn-ea"/>
                <a:cs typeface="맑은 고딕"/>
              </a:rPr>
              <a:t>제공</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신규 추가 필요</a:t>
            </a:r>
            <a:r>
              <a:rPr lang="en-US" altLang="ko-KR" sz="1400" kern="0" spc="-5">
                <a:solidFill>
                  <a:srgbClr val="558ed5"/>
                </a:solidFill>
                <a:latin typeface="+mn-ea"/>
                <a:cs typeface="맑은 고딕"/>
              </a:rPr>
              <a:t>)</a:t>
            </a:r>
            <a:endParaRPr lang="ko-KR" altLang="en-US" sz="1400" i="1" kern="0">
              <a:solidFill>
                <a:srgbClr val="ff0000"/>
              </a:solidFill>
              <a:latin typeface="+mn-ea"/>
              <a:cs typeface="맑은 고딕"/>
            </a:endParaRPr>
          </a:p>
          <a:p>
            <a:pPr marL="690880" lvl="1" indent="-287655" latinLnBrk="0">
              <a:spcBef>
                <a:spcPts val="1440"/>
              </a:spcBef>
              <a:buFontTx/>
              <a:buChar char="-"/>
              <a:tabLst>
                <a:tab pos="690880" algn="l"/>
                <a:tab pos="691515" algn="l"/>
              </a:tabLst>
              <a:defRPr/>
            </a:pPr>
            <a:r>
              <a:rPr lang="en-US" altLang="ko-KR" sz="1200" b="0" i="0" kern="0" spc="-5">
                <a:solidFill>
                  <a:schemeClr val="tx1"/>
                </a:solidFill>
                <a:latin typeface="+mn-ea"/>
                <a:cs typeface="맑은 고딕"/>
              </a:rPr>
              <a:t>android</a:t>
            </a:r>
            <a:r>
              <a:rPr lang="ko-KR" altLang="en-US" sz="1200" b="0" i="0" kern="0" spc="-5">
                <a:solidFill>
                  <a:schemeClr val="tx1"/>
                </a:solidFill>
                <a:latin typeface="+mn-ea"/>
                <a:cs typeface="맑은 고딕"/>
              </a:rPr>
              <a:t>가 서버에서 </a:t>
            </a:r>
            <a:r>
              <a:rPr lang="en-US" altLang="ko-KR" sz="1200" b="0" i="0" kern="0" spc="-5">
                <a:solidFill>
                  <a:schemeClr val="tx1"/>
                </a:solidFill>
                <a:latin typeface="+mn-ea"/>
                <a:cs typeface="맑은 고딕"/>
              </a:rPr>
              <a:t>image </a:t>
            </a:r>
            <a:r>
              <a:rPr lang="ko-KR" altLang="en-US" sz="1200" b="0" i="0" kern="0" spc="-5">
                <a:solidFill>
                  <a:schemeClr val="tx1"/>
                </a:solidFill>
                <a:latin typeface="+mn-ea"/>
                <a:cs typeface="맑은 고딕"/>
              </a:rPr>
              <a:t>목록</a:t>
            </a:r>
            <a:r>
              <a:rPr lang="en-US" altLang="ko-KR" sz="1200" b="0" i="0" kern="0" spc="-5">
                <a:solidFill>
                  <a:schemeClr val="tx1"/>
                </a:solidFill>
                <a:latin typeface="+mn-ea"/>
                <a:cs typeface="맑은 고딕"/>
              </a:rPr>
              <a:t>,</a:t>
            </a:r>
            <a:r>
              <a:rPr lang="ko-KR" altLang="en-US" sz="1200" b="0" i="0" kern="0" spc="-5">
                <a:solidFill>
                  <a:schemeClr val="tx1"/>
                </a:solidFill>
                <a:latin typeface="+mn-ea"/>
                <a:cs typeface="맑은 고딕"/>
              </a:rPr>
              <a:t> 획득을 진행할 수 있도록 </a:t>
            </a:r>
            <a:r>
              <a:rPr lang="en-US" altLang="ko-KR" sz="1200" b="0" i="0" kern="0" spc="-5">
                <a:solidFill>
                  <a:schemeClr val="tx1"/>
                </a:solidFill>
                <a:latin typeface="+mn-ea"/>
                <a:cs typeface="맑은 고딕"/>
              </a:rPr>
              <a:t>restfull api</a:t>
            </a:r>
            <a:r>
              <a:rPr lang="ko-KR" altLang="en-US" sz="1200" b="0" i="0" kern="0" spc="-5">
                <a:solidFill>
                  <a:schemeClr val="tx1"/>
                </a:solidFill>
                <a:latin typeface="+mn-ea"/>
                <a:cs typeface="맑은 고딕"/>
              </a:rPr>
              <a:t>를 제공한다</a:t>
            </a:r>
            <a:r>
              <a:rPr lang="en-US" altLang="ko-KR" sz="1200" b="0" i="0" kern="0" spc="-5">
                <a:solidFill>
                  <a:schemeClr val="tx1"/>
                </a:solidFill>
                <a:latin typeface="+mn-ea"/>
                <a:cs typeface="맑은 고딕"/>
              </a:rPr>
              <a:t>.</a:t>
            </a:r>
            <a:r>
              <a:rPr lang="ko-KR" altLang="en-US" sz="1200" b="0" i="0" kern="0" spc="-5">
                <a:solidFill>
                  <a:schemeClr val="tx1"/>
                </a:solidFill>
                <a:latin typeface="+mn-ea"/>
                <a:cs typeface="맑은 고딕"/>
              </a:rPr>
              <a:t> 더하여 게시글 클릭시 상세 페이지가 뜬다</a:t>
            </a:r>
            <a:r>
              <a:rPr lang="en-US" altLang="ko-KR" sz="1200" b="0" i="0" kern="0" spc="-5">
                <a:solidFill>
                  <a:schemeClr val="tx1"/>
                </a:solidFill>
                <a:latin typeface="+mn-ea"/>
                <a:cs typeface="맑은 고딕"/>
              </a:rPr>
              <a:t>.                                                                                                                                                                                                                           </a:t>
            </a:r>
            <a:r>
              <a:rPr xmlns:mc="http://schemas.openxmlformats.org/markup-compatibility/2006" xmlns:hp="http://schemas.haansoft.com/office/presentation/8.0" kumimoji="0" lang="en-US" altLang="ko-KR" sz="1800" b="0" i="0" u="none" strike="noStrike" kern="0" cap="none" spc="-5" normalizeH="0" baseline="0" mc:Ignorable="hp" hp:hslEmbossed="0">
                <a:latin typeface="함초롬돋움"/>
                <a:ea typeface="함초롬돋움"/>
                <a:cs typeface="맑은 고딕"/>
              </a:rPr>
              <a:t>                                                                                                                         </a:t>
            </a:r>
            <a:r>
              <a:rPr lang="en-US" altLang="ko-KR" sz="1200" b="0" i="0" kern="0" spc="-5">
                <a:solidFill>
                  <a:schemeClr val="tx1"/>
                </a:solidFill>
                <a:latin typeface="+mn-ea"/>
                <a:cs typeface="맑은 고딕"/>
              </a:rPr>
              <a:t>                         </a:t>
            </a:r>
            <a:endParaRPr lang="en-US" altLang="ko-KR" sz="1200" b="0" i="0" kern="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latinLnBrk="0">
              <a:spcBef>
                <a:spcPts val="1440"/>
              </a:spcBef>
              <a:buFontTx/>
              <a:buChar char="-"/>
              <a:tabLst>
                <a:tab pos="690880" algn="l"/>
                <a:tab pos="691515" algn="l"/>
              </a:tabLst>
              <a:defRPr/>
            </a:pPr>
            <a:endParaRPr lang="ko-KR" altLang="en-US" sz="800" kern="0">
              <a:latin typeface="+mn-ea"/>
              <a:cs typeface="굴림"/>
            </a:endParaRPr>
          </a:p>
          <a:p>
            <a:pPr lvl="0" latinLnBrk="0">
              <a:defRPr/>
            </a:pPr>
            <a:endParaRPr kumimoji="1" lang="ko-KR" altLang="en-US" sz="800" kern="0"/>
          </a:p>
        </p:txBody>
      </p:sp>
      <p:pic>
        <p:nvPicPr>
          <p:cNvPr id="13" name="그림 12"/>
          <p:cNvPicPr>
            <a:picLocks noChangeAspect="1"/>
          </p:cNvPicPr>
          <p:nvPr/>
        </p:nvPicPr>
        <p:blipFill rotWithShape="1">
          <a:blip r:embed="rId2"/>
          <a:stretch>
            <a:fillRect/>
          </a:stretch>
        </p:blipFill>
        <p:spPr>
          <a:xfrm>
            <a:off x="94541" y="2286000"/>
            <a:ext cx="1962858" cy="1224813"/>
          </a:xfrm>
          <a:prstGeom prst="rect">
            <a:avLst/>
          </a:prstGeom>
        </p:spPr>
      </p:pic>
      <p:pic>
        <p:nvPicPr>
          <p:cNvPr id="14" name="그림 13"/>
          <p:cNvPicPr>
            <a:picLocks noChangeAspect="1"/>
          </p:cNvPicPr>
          <p:nvPr/>
        </p:nvPicPr>
        <p:blipFill rotWithShape="1">
          <a:blip r:embed="rId3"/>
          <a:stretch>
            <a:fillRect/>
          </a:stretch>
        </p:blipFill>
        <p:spPr>
          <a:xfrm>
            <a:off x="2103792" y="2286000"/>
            <a:ext cx="2129390" cy="1271787"/>
          </a:xfrm>
          <a:prstGeom prst="rect">
            <a:avLst/>
          </a:prstGeom>
        </p:spPr>
      </p:pic>
      <p:pic>
        <p:nvPicPr>
          <p:cNvPr id="15" name="그림 14"/>
          <p:cNvPicPr>
            <a:picLocks noChangeAspect="1"/>
          </p:cNvPicPr>
          <p:nvPr/>
        </p:nvPicPr>
        <p:blipFill rotWithShape="1">
          <a:blip r:embed="rId4"/>
          <a:stretch>
            <a:fillRect/>
          </a:stretch>
        </p:blipFill>
        <p:spPr>
          <a:xfrm>
            <a:off x="76200" y="3505200"/>
            <a:ext cx="1810122" cy="492364"/>
          </a:xfrm>
          <a:prstGeom prst="rect">
            <a:avLst/>
          </a:prstGeom>
        </p:spPr>
      </p:pic>
      <p:pic>
        <p:nvPicPr>
          <p:cNvPr id="16" name="그림 15"/>
          <p:cNvPicPr>
            <a:picLocks noChangeAspect="1"/>
          </p:cNvPicPr>
          <p:nvPr/>
        </p:nvPicPr>
        <p:blipFill rotWithShape="1">
          <a:blip r:embed="rId5"/>
          <a:stretch>
            <a:fillRect/>
          </a:stretch>
        </p:blipFill>
        <p:spPr>
          <a:xfrm>
            <a:off x="2034268" y="3505200"/>
            <a:ext cx="2004332" cy="507346"/>
          </a:xfrm>
          <a:prstGeom prst="rect">
            <a:avLst/>
          </a:prstGeom>
        </p:spPr>
      </p:pic>
      <p:pic>
        <p:nvPicPr>
          <p:cNvPr id="25" name="그림 24"/>
          <p:cNvPicPr>
            <a:picLocks noChangeAspect="1"/>
          </p:cNvPicPr>
          <p:nvPr/>
        </p:nvPicPr>
        <p:blipFill rotWithShape="1">
          <a:blip r:embed="rId6"/>
          <a:srcRect r="30166"/>
          <a:stretch>
            <a:fillRect/>
          </a:stretch>
        </p:blipFill>
        <p:spPr>
          <a:xfrm>
            <a:off x="152399" y="4953000"/>
            <a:ext cx="1600200" cy="1261667"/>
          </a:xfrm>
          <a:prstGeom prst="rect">
            <a:avLst/>
          </a:prstGeom>
        </p:spPr>
      </p:pic>
      <p:pic>
        <p:nvPicPr>
          <p:cNvPr id="29" name="그림 28"/>
          <p:cNvPicPr>
            <a:picLocks noChangeAspect="1"/>
          </p:cNvPicPr>
          <p:nvPr/>
        </p:nvPicPr>
        <p:blipFill rotWithShape="1">
          <a:blip r:embed="rId7"/>
          <a:srcRect r="30166"/>
          <a:stretch>
            <a:fillRect/>
          </a:stretch>
        </p:blipFill>
        <p:spPr>
          <a:xfrm>
            <a:off x="5181600" y="5562600"/>
            <a:ext cx="1303866" cy="1028024"/>
          </a:xfrm>
          <a:prstGeom prst="rect">
            <a:avLst/>
          </a:prstGeom>
        </p:spPr>
      </p:pic>
      <p:pic>
        <p:nvPicPr>
          <p:cNvPr id="30" name="그림 29"/>
          <p:cNvPicPr>
            <a:picLocks noChangeAspect="1"/>
          </p:cNvPicPr>
          <p:nvPr/>
        </p:nvPicPr>
        <p:blipFill rotWithShape="1">
          <a:blip r:embed="rId8"/>
          <a:stretch>
            <a:fillRect/>
          </a:stretch>
        </p:blipFill>
        <p:spPr>
          <a:xfrm>
            <a:off x="6581881" y="5367638"/>
            <a:ext cx="733319" cy="1337961"/>
          </a:xfrm>
          <a:prstGeom prst="rect">
            <a:avLst/>
          </a:prstGeom>
        </p:spPr>
      </p:pic>
      <p:pic>
        <p:nvPicPr>
          <p:cNvPr id="31" name="그림 30"/>
          <p:cNvPicPr>
            <a:picLocks noChangeAspect="1"/>
          </p:cNvPicPr>
          <p:nvPr/>
        </p:nvPicPr>
        <p:blipFill rotWithShape="1">
          <a:blip r:embed="rId9"/>
          <a:stretch>
            <a:fillRect/>
          </a:stretch>
        </p:blipFill>
        <p:spPr>
          <a:xfrm>
            <a:off x="8268098" y="5638800"/>
            <a:ext cx="1377237" cy="1036320"/>
          </a:xfrm>
          <a:prstGeom prst="rect">
            <a:avLst/>
          </a:prstGeom>
        </p:spPr>
      </p:pic>
      <p:pic>
        <p:nvPicPr>
          <p:cNvPr id="32" name="그림 31"/>
          <p:cNvPicPr>
            <a:picLocks noChangeAspect="1"/>
          </p:cNvPicPr>
          <p:nvPr/>
        </p:nvPicPr>
        <p:blipFill rotWithShape="1">
          <a:blip r:embed="rId10"/>
          <a:stretch>
            <a:fillRect/>
          </a:stretch>
        </p:blipFill>
        <p:spPr>
          <a:xfrm>
            <a:off x="7411614" y="5334000"/>
            <a:ext cx="760069" cy="1355094"/>
          </a:xfrm>
          <a:prstGeom prst="rect">
            <a:avLst/>
          </a:prstGeom>
        </p:spPr>
      </p:pic>
      <p:pic>
        <p:nvPicPr>
          <p:cNvPr id="37" name="그림 36"/>
          <p:cNvPicPr>
            <a:picLocks noChangeAspect="1"/>
          </p:cNvPicPr>
          <p:nvPr/>
        </p:nvPicPr>
        <p:blipFill rotWithShape="1">
          <a:blip r:embed="rId11"/>
          <a:stretch>
            <a:fillRect/>
          </a:stretch>
        </p:blipFill>
        <p:spPr>
          <a:xfrm>
            <a:off x="6304314" y="2045657"/>
            <a:ext cx="1162663" cy="681253"/>
          </a:xfrm>
          <a:prstGeom prst="rect">
            <a:avLst/>
          </a:prstGeom>
        </p:spPr>
      </p:pic>
      <p:pic>
        <p:nvPicPr>
          <p:cNvPr id="38" name="그림 37"/>
          <p:cNvPicPr>
            <a:picLocks noChangeAspect="1"/>
          </p:cNvPicPr>
          <p:nvPr/>
        </p:nvPicPr>
        <p:blipFill rotWithShape="1">
          <a:blip r:embed="rId12"/>
          <a:stretch>
            <a:fillRect/>
          </a:stretch>
        </p:blipFill>
        <p:spPr>
          <a:xfrm>
            <a:off x="7428755" y="1997027"/>
            <a:ext cx="980989" cy="974772"/>
          </a:xfrm>
          <a:prstGeom prst="rect">
            <a:avLst/>
          </a:prstGeom>
        </p:spPr>
      </p:pic>
      <p:pic>
        <p:nvPicPr>
          <p:cNvPr id="39" name="그림 38"/>
          <p:cNvPicPr>
            <a:picLocks noChangeAspect="1"/>
          </p:cNvPicPr>
          <p:nvPr/>
        </p:nvPicPr>
        <p:blipFill rotWithShape="1">
          <a:blip r:embed="rId13"/>
          <a:stretch>
            <a:fillRect/>
          </a:stretch>
        </p:blipFill>
        <p:spPr>
          <a:xfrm>
            <a:off x="8610600" y="1905000"/>
            <a:ext cx="982474" cy="959946"/>
          </a:xfrm>
          <a:prstGeom prst="rect">
            <a:avLst/>
          </a:prstGeom>
        </p:spPr>
      </p:pic>
      <p:pic>
        <p:nvPicPr>
          <p:cNvPr id="40" name="그림 39"/>
          <p:cNvPicPr>
            <a:picLocks noChangeAspect="1"/>
          </p:cNvPicPr>
          <p:nvPr/>
        </p:nvPicPr>
        <p:blipFill rotWithShape="1">
          <a:blip r:embed="rId14"/>
          <a:stretch>
            <a:fillRect/>
          </a:stretch>
        </p:blipFill>
        <p:spPr>
          <a:xfrm>
            <a:off x="4876797" y="3033492"/>
            <a:ext cx="1381124" cy="870099"/>
          </a:xfrm>
          <a:prstGeom prst="rect">
            <a:avLst/>
          </a:prstGeom>
        </p:spPr>
      </p:pic>
      <p:pic>
        <p:nvPicPr>
          <p:cNvPr id="41" name="그림 40"/>
          <p:cNvPicPr>
            <a:picLocks noChangeAspect="1"/>
          </p:cNvPicPr>
          <p:nvPr/>
        </p:nvPicPr>
        <p:blipFill rotWithShape="1">
          <a:blip r:embed="rId15"/>
          <a:stretch>
            <a:fillRect/>
          </a:stretch>
        </p:blipFill>
        <p:spPr>
          <a:xfrm>
            <a:off x="6324600" y="2920910"/>
            <a:ext cx="1107721" cy="1171605"/>
          </a:xfrm>
          <a:prstGeom prst="rect">
            <a:avLst/>
          </a:prstGeom>
        </p:spPr>
      </p:pic>
      <p:pic>
        <p:nvPicPr>
          <p:cNvPr id="42" name="그림 41"/>
          <p:cNvPicPr>
            <a:picLocks noChangeAspect="1"/>
          </p:cNvPicPr>
          <p:nvPr/>
        </p:nvPicPr>
        <p:blipFill rotWithShape="1">
          <a:blip r:embed="rId16"/>
          <a:stretch>
            <a:fillRect/>
          </a:stretch>
        </p:blipFill>
        <p:spPr>
          <a:xfrm>
            <a:off x="1624603" y="4926122"/>
            <a:ext cx="813797" cy="1779478"/>
          </a:xfrm>
          <a:prstGeom prst="rect">
            <a:avLst/>
          </a:prstGeom>
        </p:spPr>
      </p:pic>
      <p:pic>
        <p:nvPicPr>
          <p:cNvPr id="43" name="그림 42"/>
          <p:cNvPicPr>
            <a:picLocks noChangeAspect="1"/>
          </p:cNvPicPr>
          <p:nvPr/>
        </p:nvPicPr>
        <p:blipFill rotWithShape="1">
          <a:blip r:embed="rId17"/>
          <a:stretch>
            <a:fillRect/>
          </a:stretch>
        </p:blipFill>
        <p:spPr>
          <a:xfrm>
            <a:off x="2385614" y="4926122"/>
            <a:ext cx="822612" cy="1794962"/>
          </a:xfrm>
          <a:prstGeom prst="rect">
            <a:avLst/>
          </a:prstGeom>
        </p:spPr>
      </p:pic>
      <p:pic>
        <p:nvPicPr>
          <p:cNvPr id="44" name="그림 43"/>
          <p:cNvPicPr>
            <a:picLocks noChangeAspect="1"/>
          </p:cNvPicPr>
          <p:nvPr/>
        </p:nvPicPr>
        <p:blipFill rotWithShape="1">
          <a:blip r:embed="rId18"/>
          <a:stretch>
            <a:fillRect/>
          </a:stretch>
        </p:blipFill>
        <p:spPr>
          <a:xfrm>
            <a:off x="3200400" y="4926122"/>
            <a:ext cx="1622323" cy="1038533"/>
          </a:xfrm>
          <a:prstGeom prst="rect">
            <a:avLst/>
          </a:prstGeom>
        </p:spPr>
      </p:pic>
      <p:pic>
        <p:nvPicPr>
          <p:cNvPr id="45" name="그림 44"/>
          <p:cNvPicPr>
            <a:picLocks noChangeAspect="1"/>
          </p:cNvPicPr>
          <p:nvPr/>
        </p:nvPicPr>
        <p:blipFill rotWithShape="1">
          <a:blip r:embed="rId19"/>
          <a:stretch>
            <a:fillRect/>
          </a:stretch>
        </p:blipFill>
        <p:spPr>
          <a:xfrm>
            <a:off x="4678298" y="2056208"/>
            <a:ext cx="1744561" cy="1067991"/>
          </a:xfrm>
          <a:prstGeom prst="rect">
            <a:avLst/>
          </a:prstGeom>
        </p:spPr>
      </p:pic>
      <p:pic>
        <p:nvPicPr>
          <p:cNvPr id="46" name="그림 45"/>
          <p:cNvPicPr>
            <a:picLocks noChangeAspect="1"/>
          </p:cNvPicPr>
          <p:nvPr/>
        </p:nvPicPr>
        <p:blipFill rotWithShape="1">
          <a:blip r:embed="rId20"/>
          <a:stretch>
            <a:fillRect/>
          </a:stretch>
        </p:blipFill>
        <p:spPr>
          <a:xfrm>
            <a:off x="7344240" y="2920910"/>
            <a:ext cx="2409358" cy="1474969"/>
          </a:xfrm>
          <a:prstGeom prst="rect">
            <a:avLst/>
          </a:prstGeom>
        </p:spPr>
      </p:pic>
    </p:spTree>
    <p:extLst>
      <p:ext uri="{BB962C8B-B14F-4D97-AF65-F5344CB8AC3E}">
        <p14:creationId xmlns:p14="http://schemas.microsoft.com/office/powerpoint/2010/main" val="3904414817"/>
      </p:ext>
    </p:extLst>
  </p:cSld>
  <p:clrMapOvr>
    <a:masterClrMapping/>
  </p:clrMapOvr>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97AD99-E4F7-2C66-1881-6248595FED6B}"/>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2. Service System(Python, Django </a:t>
            </a:r>
            <a:r>
              <a:rPr lang="ko-KR" altLang="en-US" sz="2000" dirty="0">
                <a:solidFill>
                  <a:schemeClr val="tx2"/>
                </a:solidFill>
              </a:rPr>
              <a:t>기반</a:t>
            </a:r>
            <a:r>
              <a:rPr lang="en-US" altLang="ko-KR" sz="2000" dirty="0">
                <a:solidFill>
                  <a:schemeClr val="tx2"/>
                </a:solidFill>
              </a:rPr>
              <a:t>)</a:t>
            </a:r>
            <a:endParaRPr kumimoji="1" lang="ko-KR" altLang="en-US" dirty="0"/>
          </a:p>
        </p:txBody>
      </p:sp>
      <p:sp>
        <p:nvSpPr>
          <p:cNvPr id="3" name="내용 개체 틀 2"/>
          <p:cNvSpPr>
            <a:spLocks noGrp="1"/>
          </p:cNvSpPr>
          <p:nvPr>
            <p:ph sz="half" idx="2"/>
          </p:nvPr>
        </p:nvSpPr>
        <p:spPr>
          <a:xfrm>
            <a:off x="495300" y="1143000"/>
            <a:ext cx="4309110" cy="1733550"/>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2-5.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검색 기능 및 검색 기능 </a:t>
            </a:r>
            <a:r>
              <a:rPr lang="en-US" altLang="ko-KR" sz="1400" spc="-5">
                <a:solidFill>
                  <a:srgbClr val="558ed5"/>
                </a:solidFill>
                <a:latin typeface="+mn-ea"/>
                <a:cs typeface="맑은 고딕"/>
              </a:rPr>
              <a:t>api</a:t>
            </a:r>
            <a:endParaRPr lang="ko-KR" altLang="en-US"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서버에서 신고글의 내용이나 제목으로 검색할 수 있는 기능을 제공하며</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더하여 안드로이드에서도 검색 기능을 사용할 수 있도록 검색 기능 </a:t>
            </a:r>
            <a:r>
              <a:rPr lang="en-US" altLang="ko-KR" sz="1200" i="0" spc="-5">
                <a:solidFill>
                  <a:schemeClr val="tx1"/>
                </a:solidFill>
                <a:latin typeface="+mn-ea"/>
                <a:cs typeface="맑은 고딕"/>
              </a:rPr>
              <a:t>api</a:t>
            </a:r>
            <a:r>
              <a:rPr lang="ko-KR" altLang="en-US" sz="1200" i="0" spc="-5">
                <a:solidFill>
                  <a:schemeClr val="tx1"/>
                </a:solidFill>
                <a:latin typeface="+mn-ea"/>
                <a:cs typeface="맑은 고딕"/>
              </a:rPr>
              <a:t>를 제공한다</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en-US" altLang="ko-KR" sz="1200" b="1"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2133600"/>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2-6.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신규 발생 알림 기능 및 신규 발생 알림 기능 </a:t>
            </a:r>
            <a:r>
              <a:rPr lang="en-US" altLang="ko-KR" sz="1400" spc="-5">
                <a:solidFill>
                  <a:srgbClr val="558ed5"/>
                </a:solidFill>
                <a:latin typeface="+mn-ea"/>
                <a:cs typeface="맑은 고딕"/>
              </a:rPr>
              <a:t>api</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서버에서 신규 발생 신고를 알려주는 알림 기능을 제공하며</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더하여 안드로이드에서도 이 알림 기능을 사용할 수 있도록 신규 발생 알림 기능 </a:t>
            </a:r>
            <a:r>
              <a:rPr lang="en-US" altLang="ko-KR" sz="1200" i="0" spc="-5">
                <a:solidFill>
                  <a:schemeClr val="tx1"/>
                </a:solidFill>
                <a:latin typeface="+mn-ea"/>
                <a:cs typeface="맑은 고딕"/>
              </a:rPr>
              <a:t>api</a:t>
            </a:r>
            <a:r>
              <a:rPr lang="ko-KR" altLang="en-US" sz="1200" i="0" spc="-5">
                <a:solidFill>
                  <a:schemeClr val="tx1"/>
                </a:solidFill>
                <a:latin typeface="+mn-ea"/>
                <a:cs typeface="맑은 고딕"/>
              </a:rPr>
              <a:t>를 제공한다</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r>
              <a:rPr lang="ko-KR" altLang="en-US" sz="1200" i="0" spc="-5">
                <a:solidFill>
                  <a:schemeClr val="tx1"/>
                </a:solidFill>
                <a:latin typeface="+mn-ea"/>
                <a:cs typeface="맑은 고딕"/>
              </a:rPr>
              <a:t>신규 발생 신고게시글의 신고게시글명을 클릭하면 해당 신고 게시글 상세 페이지로 이동할 수 있다</a:t>
            </a: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pic>
        <p:nvPicPr>
          <p:cNvPr id="5" name="그림 4"/>
          <p:cNvPicPr>
            <a:picLocks noChangeAspect="1"/>
          </p:cNvPicPr>
          <p:nvPr/>
        </p:nvPicPr>
        <p:blipFill rotWithShape="1">
          <a:blip r:embed="rId2"/>
          <a:stretch>
            <a:fillRect/>
          </a:stretch>
        </p:blipFill>
        <p:spPr>
          <a:xfrm>
            <a:off x="770245" y="2286000"/>
            <a:ext cx="2125354" cy="1407595"/>
          </a:xfrm>
          <a:prstGeom prst="rect">
            <a:avLst/>
          </a:prstGeom>
        </p:spPr>
      </p:pic>
      <p:pic>
        <p:nvPicPr>
          <p:cNvPr id="6" name="그림 5"/>
          <p:cNvPicPr>
            <a:picLocks noChangeAspect="1"/>
          </p:cNvPicPr>
          <p:nvPr/>
        </p:nvPicPr>
        <p:blipFill rotWithShape="1">
          <a:blip r:embed="rId3"/>
          <a:stretch>
            <a:fillRect/>
          </a:stretch>
        </p:blipFill>
        <p:spPr>
          <a:xfrm>
            <a:off x="2970062" y="2209800"/>
            <a:ext cx="1440012" cy="2679295"/>
          </a:xfrm>
          <a:prstGeom prst="rect">
            <a:avLst/>
          </a:prstGeom>
        </p:spPr>
      </p:pic>
      <p:pic>
        <p:nvPicPr>
          <p:cNvPr id="8" name="그림 7"/>
          <p:cNvPicPr>
            <a:picLocks noChangeAspect="1"/>
          </p:cNvPicPr>
          <p:nvPr/>
        </p:nvPicPr>
        <p:blipFill rotWithShape="1">
          <a:blip r:embed="rId4"/>
          <a:stretch>
            <a:fillRect/>
          </a:stretch>
        </p:blipFill>
        <p:spPr>
          <a:xfrm>
            <a:off x="7589687" y="3028950"/>
            <a:ext cx="1567031" cy="1466849"/>
          </a:xfrm>
          <a:prstGeom prst="rect">
            <a:avLst/>
          </a:prstGeom>
        </p:spPr>
      </p:pic>
      <p:pic>
        <p:nvPicPr>
          <p:cNvPr id="9" name="그림 8"/>
          <p:cNvPicPr>
            <a:picLocks noChangeAspect="1"/>
          </p:cNvPicPr>
          <p:nvPr/>
        </p:nvPicPr>
        <p:blipFill rotWithShape="1">
          <a:blip r:embed="rId5"/>
          <a:stretch>
            <a:fillRect/>
          </a:stretch>
        </p:blipFill>
        <p:spPr>
          <a:xfrm>
            <a:off x="5181600" y="3048000"/>
            <a:ext cx="2333625" cy="1353994"/>
          </a:xfrm>
          <a:prstGeom prst="rect">
            <a:avLst/>
          </a:prstGeom>
        </p:spPr>
      </p:pic>
      <p:pic>
        <p:nvPicPr>
          <p:cNvPr id="10" name="그림 9"/>
          <p:cNvPicPr>
            <a:picLocks noChangeAspect="1"/>
          </p:cNvPicPr>
          <p:nvPr/>
        </p:nvPicPr>
        <p:blipFill rotWithShape="1">
          <a:blip r:embed="rId6"/>
          <a:stretch>
            <a:fillRect/>
          </a:stretch>
        </p:blipFill>
        <p:spPr>
          <a:xfrm>
            <a:off x="5700906" y="4648200"/>
            <a:ext cx="1233293" cy="2019300"/>
          </a:xfrm>
          <a:prstGeom prst="rect">
            <a:avLst/>
          </a:prstGeom>
        </p:spPr>
      </p:pic>
      <p:pic>
        <p:nvPicPr>
          <p:cNvPr id="12" name="그림 11"/>
          <p:cNvPicPr>
            <a:picLocks noChangeAspect="1"/>
          </p:cNvPicPr>
          <p:nvPr/>
        </p:nvPicPr>
        <p:blipFill rotWithShape="1">
          <a:blip r:embed="rId7"/>
          <a:stretch>
            <a:fillRect/>
          </a:stretch>
        </p:blipFill>
        <p:spPr>
          <a:xfrm>
            <a:off x="7010400" y="4648200"/>
            <a:ext cx="1142267" cy="2036498"/>
          </a:xfrm>
          <a:prstGeom prst="rect">
            <a:avLst/>
          </a:prstGeom>
        </p:spPr>
      </p:pic>
    </p:spTree>
    <p:extLst>
      <p:ext uri="{BB962C8B-B14F-4D97-AF65-F5344CB8AC3E}">
        <p14:creationId xmlns:p14="http://schemas.microsoft.com/office/powerpoint/2010/main" val="1503867361"/>
      </p:ext>
    </p:extLst>
  </p:cSld>
  <p:clrMapOvr>
    <a:masterClrMapping/>
  </p:clrMapOvr>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574040" y="609888"/>
            <a:ext cx="8757919" cy="307777"/>
          </a:xfrm>
        </p:spPr>
        <p:txBody>
          <a:bodyPr/>
          <a:lstStyle/>
          <a:p>
            <a:pPr lvl="0">
              <a:defRPr/>
            </a:pPr>
            <a:r>
              <a:rPr lang="ko-KR" altLang="en-US" sz="2000">
                <a:solidFill>
                  <a:schemeClr val="tx2"/>
                </a:solidFill>
              </a:rPr>
              <a:t>기능 </a:t>
            </a:r>
            <a:r>
              <a:rPr lang="en-US" altLang="ko-KR" sz="2000">
                <a:solidFill>
                  <a:schemeClr val="tx2"/>
                </a:solidFill>
              </a:rPr>
              <a:t>-</a:t>
            </a:r>
            <a:r>
              <a:rPr lang="ko-KR" altLang="en-US" sz="2000">
                <a:solidFill>
                  <a:schemeClr val="tx2"/>
                </a:solidFill>
              </a:rPr>
              <a:t> </a:t>
            </a:r>
            <a:r>
              <a:rPr lang="en-US" altLang="ko-KR" sz="2000">
                <a:solidFill>
                  <a:schemeClr val="tx2"/>
                </a:solidFill>
              </a:rPr>
              <a:t>2. Service System(Python, Django </a:t>
            </a:r>
            <a:r>
              <a:rPr lang="ko-KR" altLang="en-US" sz="2000">
                <a:solidFill>
                  <a:schemeClr val="tx2"/>
                </a:solidFill>
              </a:rPr>
              <a:t>기반</a:t>
            </a:r>
            <a:r>
              <a:rPr lang="en-US" altLang="ko-KR" sz="2000">
                <a:solidFill>
                  <a:schemeClr val="tx2"/>
                </a:solidFill>
              </a:rPr>
              <a:t>)</a:t>
            </a:r>
            <a:endParaRPr kumimoji="1" lang="ko-KR" altLang="en-US"/>
          </a:p>
        </p:txBody>
      </p:sp>
      <p:sp>
        <p:nvSpPr>
          <p:cNvPr id="3" name="내용 개체 틀 2"/>
          <p:cNvSpPr>
            <a:spLocks noGrp="1"/>
          </p:cNvSpPr>
          <p:nvPr>
            <p:ph sz="half" idx="2"/>
          </p:nvPr>
        </p:nvSpPr>
        <p:spPr>
          <a:xfrm>
            <a:off x="495300" y="1143000"/>
            <a:ext cx="4309110" cy="1924050"/>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2-7. </a:t>
            </a:r>
            <a:r>
              <a:rPr lang="ko-KR" altLang="en-US" sz="1400" spc="-5">
                <a:solidFill>
                  <a:srgbClr val="558ed5"/>
                </a:solidFill>
                <a:latin typeface="+mn-ea"/>
                <a:cs typeface="맑은 고딕"/>
              </a:rPr>
              <a:t>기타 추가기능</a:t>
            </a:r>
            <a:r>
              <a:rPr lang="en-US" altLang="ko-KR" sz="1400" spc="-5">
                <a:solidFill>
                  <a:srgbClr val="558ed5"/>
                </a:solidFill>
                <a:latin typeface="+mn-ea"/>
                <a:cs typeface="맑은 고딕"/>
              </a:rPr>
              <a:t> - </a:t>
            </a:r>
            <a:r>
              <a:rPr lang="ko-KR" altLang="en-US" sz="1400" spc="-5">
                <a:solidFill>
                  <a:srgbClr val="558ed5"/>
                </a:solidFill>
                <a:latin typeface="+mn-ea"/>
                <a:cs typeface="맑은 고딕"/>
              </a:rPr>
              <a:t>통계 기능 및 통계 기능 </a:t>
            </a:r>
            <a:r>
              <a:rPr lang="en-US" altLang="ko-KR" sz="1400" spc="-5">
                <a:solidFill>
                  <a:srgbClr val="558ed5"/>
                </a:solidFill>
                <a:latin typeface="+mn-ea"/>
                <a:cs typeface="맑은 고딕"/>
              </a:rPr>
              <a:t>api</a:t>
            </a:r>
            <a:endParaRPr lang="en-US" altLang="ko-KR"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서버에서 분리수거 오류</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무단 투기 감지 횟수와 탐지된 항목들의 통계를 확인할 수 있는 기능을 제공하며</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더하여 안드로이드에서도 통계 기능을 사용할 수 있도록 통계 기능 </a:t>
            </a:r>
            <a:r>
              <a:rPr lang="en-US" altLang="ko-KR" sz="1200" i="0" spc="-5">
                <a:solidFill>
                  <a:schemeClr val="tx1"/>
                </a:solidFill>
                <a:latin typeface="+mn-ea"/>
                <a:cs typeface="맑은 고딕"/>
              </a:rPr>
              <a:t>api</a:t>
            </a:r>
            <a:r>
              <a:rPr lang="ko-KR" altLang="en-US" sz="1200" i="0" spc="-5">
                <a:solidFill>
                  <a:schemeClr val="tx1"/>
                </a:solidFill>
                <a:latin typeface="+mn-ea"/>
                <a:cs typeface="맑은 고딕"/>
              </a:rPr>
              <a:t>를 제공한다</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en-US" altLang="ko-KR" sz="1200" b="1"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2686050"/>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2-8.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처리</a:t>
            </a:r>
            <a:r>
              <a:rPr lang="en-US" altLang="ko-KR" sz="1400" spc="-5">
                <a:solidFill>
                  <a:srgbClr val="558ed5"/>
                </a:solidFill>
                <a:latin typeface="+mn-ea"/>
                <a:cs typeface="맑은 고딕"/>
              </a:rPr>
              <a:t> </a:t>
            </a:r>
            <a:r>
              <a:rPr lang="ko-KR" altLang="en-US" sz="1400" spc="-5">
                <a:solidFill>
                  <a:srgbClr val="558ed5"/>
                </a:solidFill>
                <a:latin typeface="+mn-ea"/>
                <a:cs typeface="맑은 고딕"/>
              </a:rPr>
              <a:t>완료 여부 체크 기능 및 처리 완료 체크 </a:t>
            </a:r>
            <a:r>
              <a:rPr lang="en-US" altLang="ko-KR" sz="1400" spc="-5">
                <a:solidFill>
                  <a:srgbClr val="558ed5"/>
                </a:solidFill>
                <a:latin typeface="+mn-ea"/>
                <a:cs typeface="맑은 고딕"/>
              </a:rPr>
              <a:t>api</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서버에서 게시글 옆에 작은 처리완료 체크박스를 만들어</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이 분리수거 오류 및 무단 투기 감지 신고가 처리되었는지 표시할 수 있도록 한다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분리수거 오류나 무단 투기가 감지되면 관리자가 감지된 분리수거장으로 이동해 문제를 해결해야하는데</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이때 해결된 문제의 경우 처리 완료에 체크하도록 하여 다수의 관리자들이 혼선 없이 빠르게 업무를 진행할 수 있도록 하는 기능이다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더하여 안드로이드에서도 이 체크 기능을 사용할 수 있도록</a:t>
            </a:r>
            <a:r>
              <a:rPr lang="en-US" altLang="ko-KR" sz="1200" i="0" spc="-5">
                <a:solidFill>
                  <a:schemeClr val="tx1"/>
                </a:solidFill>
                <a:latin typeface="+mn-ea"/>
                <a:cs typeface="맑은 고딕"/>
              </a:rPr>
              <a:t> api</a:t>
            </a:r>
            <a:r>
              <a:rPr lang="ko-KR" altLang="en-US" sz="1200" i="0" spc="-5">
                <a:solidFill>
                  <a:schemeClr val="tx1"/>
                </a:solidFill>
                <a:latin typeface="+mn-ea"/>
                <a:cs typeface="맑은 고딕"/>
              </a:rPr>
              <a:t>로도 제공한다</a:t>
            </a:r>
            <a:r>
              <a:rPr lang="en-US" altLang="ko-KR" sz="1200" i="0" spc="-5">
                <a:solidFill>
                  <a:schemeClr val="tx1"/>
                </a:solidFill>
                <a:latin typeface="+mn-ea"/>
                <a:cs typeface="맑은 고딕"/>
              </a:rPr>
              <a:t>.</a:t>
            </a:r>
            <a:endParaRPr lang="en-US" altLang="ko-KR"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pic>
        <p:nvPicPr>
          <p:cNvPr id="5" name="그림 4"/>
          <p:cNvPicPr>
            <a:picLocks noChangeAspect="1"/>
          </p:cNvPicPr>
          <p:nvPr/>
        </p:nvPicPr>
        <p:blipFill rotWithShape="1">
          <a:blip r:embed="rId2"/>
          <a:stretch>
            <a:fillRect/>
          </a:stretch>
        </p:blipFill>
        <p:spPr>
          <a:xfrm>
            <a:off x="294571" y="2426440"/>
            <a:ext cx="1945165" cy="1159617"/>
          </a:xfrm>
          <a:prstGeom prst="rect">
            <a:avLst/>
          </a:prstGeom>
        </p:spPr>
      </p:pic>
      <p:pic>
        <p:nvPicPr>
          <p:cNvPr id="6" name="그림 5"/>
          <p:cNvPicPr>
            <a:picLocks noChangeAspect="1"/>
          </p:cNvPicPr>
          <p:nvPr/>
        </p:nvPicPr>
        <p:blipFill rotWithShape="1">
          <a:blip r:embed="rId3"/>
          <a:stretch>
            <a:fillRect/>
          </a:stretch>
        </p:blipFill>
        <p:spPr>
          <a:xfrm>
            <a:off x="2286000" y="2442429"/>
            <a:ext cx="1621474" cy="739896"/>
          </a:xfrm>
          <a:prstGeom prst="rect">
            <a:avLst/>
          </a:prstGeom>
        </p:spPr>
      </p:pic>
      <p:pic>
        <p:nvPicPr>
          <p:cNvPr id="7" name="그림 6"/>
          <p:cNvPicPr>
            <a:picLocks noChangeAspect="1"/>
          </p:cNvPicPr>
          <p:nvPr/>
        </p:nvPicPr>
        <p:blipFill rotWithShape="1">
          <a:blip r:embed="rId4"/>
          <a:stretch>
            <a:fillRect/>
          </a:stretch>
        </p:blipFill>
        <p:spPr>
          <a:xfrm>
            <a:off x="2252487" y="3292385"/>
            <a:ext cx="1709912" cy="703055"/>
          </a:xfrm>
          <a:prstGeom prst="rect">
            <a:avLst/>
          </a:prstGeom>
        </p:spPr>
      </p:pic>
      <p:pic>
        <p:nvPicPr>
          <p:cNvPr id="8" name="그림 7"/>
          <p:cNvPicPr>
            <a:picLocks noChangeAspect="1"/>
          </p:cNvPicPr>
          <p:nvPr/>
        </p:nvPicPr>
        <p:blipFill rotWithShape="1">
          <a:blip r:embed="rId5"/>
          <a:stretch>
            <a:fillRect/>
          </a:stretch>
        </p:blipFill>
        <p:spPr>
          <a:xfrm>
            <a:off x="685800" y="4343400"/>
            <a:ext cx="739599" cy="1539875"/>
          </a:xfrm>
          <a:prstGeom prst="rect">
            <a:avLst/>
          </a:prstGeom>
        </p:spPr>
      </p:pic>
      <p:pic>
        <p:nvPicPr>
          <p:cNvPr id="9" name="그림 8"/>
          <p:cNvPicPr>
            <a:picLocks noChangeAspect="1"/>
          </p:cNvPicPr>
          <p:nvPr/>
        </p:nvPicPr>
        <p:blipFill rotWithShape="1">
          <a:blip r:embed="rId6"/>
          <a:stretch>
            <a:fillRect/>
          </a:stretch>
        </p:blipFill>
        <p:spPr>
          <a:xfrm>
            <a:off x="1596128" y="4365397"/>
            <a:ext cx="790494" cy="1557035"/>
          </a:xfrm>
          <a:prstGeom prst="rect">
            <a:avLst/>
          </a:prstGeom>
        </p:spPr>
      </p:pic>
      <p:pic>
        <p:nvPicPr>
          <p:cNvPr id="10" name="그림 9"/>
          <p:cNvPicPr>
            <a:picLocks noChangeAspect="1"/>
          </p:cNvPicPr>
          <p:nvPr/>
        </p:nvPicPr>
        <p:blipFill rotWithShape="1">
          <a:blip r:embed="rId7"/>
          <a:stretch>
            <a:fillRect/>
          </a:stretch>
        </p:blipFill>
        <p:spPr>
          <a:xfrm>
            <a:off x="2557351" y="4369586"/>
            <a:ext cx="761953" cy="1518980"/>
          </a:xfrm>
          <a:prstGeom prst="rect">
            <a:avLst/>
          </a:prstGeom>
        </p:spPr>
      </p:pic>
      <p:pic>
        <p:nvPicPr>
          <p:cNvPr id="11" name="그림 10"/>
          <p:cNvPicPr>
            <a:picLocks noChangeAspect="1"/>
          </p:cNvPicPr>
          <p:nvPr/>
        </p:nvPicPr>
        <p:blipFill rotWithShape="1">
          <a:blip r:embed="rId8"/>
          <a:stretch>
            <a:fillRect/>
          </a:stretch>
        </p:blipFill>
        <p:spPr>
          <a:xfrm>
            <a:off x="5305068" y="4074814"/>
            <a:ext cx="2467332" cy="1487786"/>
          </a:xfrm>
          <a:prstGeom prst="rect">
            <a:avLst/>
          </a:prstGeom>
        </p:spPr>
      </p:pic>
      <p:pic>
        <p:nvPicPr>
          <p:cNvPr id="12" name="그림 11"/>
          <p:cNvPicPr>
            <a:picLocks noChangeAspect="1"/>
          </p:cNvPicPr>
          <p:nvPr/>
        </p:nvPicPr>
        <p:blipFill rotWithShape="1">
          <a:blip r:embed="rId9"/>
          <a:stretch>
            <a:fillRect/>
          </a:stretch>
        </p:blipFill>
        <p:spPr>
          <a:xfrm>
            <a:off x="8001000" y="4002614"/>
            <a:ext cx="1382913" cy="2398186"/>
          </a:xfrm>
          <a:prstGeom prst="rect">
            <a:avLst/>
          </a:prstGeom>
        </p:spPr>
      </p:pic>
    </p:spTree>
    <p:extLst>
      <p:ext uri="{BB962C8B-B14F-4D97-AF65-F5344CB8AC3E}">
        <p14:creationId xmlns:p14="http://schemas.microsoft.com/office/powerpoint/2010/main" val="785263261"/>
      </p:ext>
    </p:extLst>
  </p:cSld>
  <p:clrMapOvr>
    <a:masterClrMapping/>
  </p:clrMapOvr>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97A25E-EF9B-015E-ACE8-7A7A35A7BF04}"/>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3. Client System(Android, </a:t>
            </a:r>
            <a:r>
              <a:rPr lang="en-US" altLang="ko-KR" dirty="0">
                <a:solidFill>
                  <a:schemeClr val="tx2"/>
                </a:solidFill>
              </a:rPr>
              <a:t>Java</a:t>
            </a:r>
            <a:r>
              <a:rPr lang="ko-KR" altLang="en-US" dirty="0">
                <a:solidFill>
                  <a:schemeClr val="tx2"/>
                </a:solidFill>
              </a:rPr>
              <a:t>기반</a:t>
            </a:r>
            <a:r>
              <a:rPr lang="en-US" altLang="ko-KR" sz="2000" dirty="0">
                <a:solidFill>
                  <a:schemeClr val="tx2"/>
                </a:solidFill>
              </a:rPr>
              <a:t>, </a:t>
            </a:r>
            <a:r>
              <a:rPr lang="ko-KR" altLang="en-US" sz="2000" dirty="0">
                <a:solidFill>
                  <a:schemeClr val="tx2"/>
                </a:solidFill>
              </a:rPr>
              <a:t>개별 제안</a:t>
            </a:r>
            <a:r>
              <a:rPr lang="en-US" altLang="ko-KR" sz="2000" dirty="0">
                <a:solidFill>
                  <a:schemeClr val="tx2"/>
                </a:solidFill>
              </a:rPr>
              <a:t>)</a:t>
            </a:r>
            <a:endParaRPr kumimoji="1" lang="ko-KR" altLang="en-US" dirty="0"/>
          </a:p>
        </p:txBody>
      </p:sp>
      <p:sp>
        <p:nvSpPr>
          <p:cNvPr id="3" name="내용 개체 틀 2"/>
          <p:cNvSpPr>
            <a:spLocks noGrp="1"/>
          </p:cNvSpPr>
          <p:nvPr>
            <p:ph sz="half" idx="2"/>
          </p:nvPr>
        </p:nvSpPr>
        <p:spPr>
          <a:xfrm>
            <a:off x="495300" y="1143000"/>
            <a:ext cx="4309110" cy="1924050"/>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3.1. Image list view </a:t>
            </a:r>
            <a:r>
              <a:rPr lang="ko-KR" altLang="en-US" sz="1400" spc="-5">
                <a:solidFill>
                  <a:srgbClr val="558ed5"/>
                </a:solidFill>
                <a:latin typeface="+mn-ea"/>
                <a:cs typeface="맑은 고딕"/>
              </a:rPr>
              <a:t>기능</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공통 기능</a:t>
            </a:r>
            <a:r>
              <a:rPr lang="en-US" altLang="ko-KR" sz="1400" spc="-5">
                <a:solidFill>
                  <a:srgbClr val="558ed5"/>
                </a:solidFill>
                <a:latin typeface="+mn-ea"/>
                <a:cs typeface="맑은 고딕"/>
              </a:rPr>
              <a:t>, </a:t>
            </a:r>
            <a:r>
              <a:rPr lang="ko-KR" altLang="en-US" sz="1400" spc="-5">
                <a:solidFill>
                  <a:srgbClr val="558ed5"/>
                </a:solidFill>
                <a:latin typeface="+mn-ea"/>
                <a:cs typeface="맑은 고딕"/>
              </a:rPr>
              <a:t>개별 제안</a:t>
            </a:r>
            <a:r>
              <a:rPr lang="en-US" altLang="ko-KR" sz="1400" spc="-5">
                <a:solidFill>
                  <a:srgbClr val="558ed5"/>
                </a:solidFill>
                <a:latin typeface="+mn-ea"/>
                <a:cs typeface="맑은 고딕"/>
              </a:rPr>
              <a:t>)</a:t>
            </a:r>
            <a:endParaRPr lang="ko-KR" altLang="en-US" sz="1400" i="1">
              <a:solidFill>
                <a:srgbClr val="ff0000"/>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a:t>
            </a:r>
            <a:r>
              <a:rPr lang="en-US" altLang="ko-KR" sz="1200" i="0" spc="-5">
                <a:solidFill>
                  <a:schemeClr val="tx1"/>
                </a:solidFill>
                <a:latin typeface="+mn-ea"/>
                <a:cs typeface="맑은 고딕"/>
              </a:rPr>
              <a:t>imageBlog</a:t>
            </a:r>
            <a:r>
              <a:rPr lang="ko-KR" altLang="en-US" sz="1200" i="0" spc="-5">
                <a:solidFill>
                  <a:schemeClr val="tx1"/>
                </a:solidFill>
                <a:latin typeface="+mn-ea"/>
                <a:cs typeface="맑은 고딕"/>
              </a:rPr>
              <a:t> </a:t>
            </a:r>
            <a:r>
              <a:rPr lang="en-US" altLang="ko-KR" sz="1200" i="0" spc="-5">
                <a:solidFill>
                  <a:schemeClr val="tx1"/>
                </a:solidFill>
                <a:latin typeface="+mn-ea"/>
                <a:cs typeface="맑은 고딕"/>
              </a:rPr>
              <a:t>list</a:t>
            </a:r>
            <a:r>
              <a:rPr lang="ko-KR" altLang="en-US" sz="1200" i="0" spc="-5">
                <a:solidFill>
                  <a:schemeClr val="tx1"/>
                </a:solidFill>
                <a:latin typeface="+mn-ea"/>
                <a:cs typeface="맑은 고딕"/>
              </a:rPr>
              <a:t> </a:t>
            </a:r>
            <a:r>
              <a:rPr lang="en-US" altLang="ko-KR" sz="1200" i="0" spc="-5">
                <a:solidFill>
                  <a:schemeClr val="tx1"/>
                </a:solidFill>
                <a:latin typeface="+mn-ea"/>
                <a:cs typeface="맑은 고딕"/>
              </a:rPr>
              <a:t>view</a:t>
            </a:r>
            <a:r>
              <a:rPr lang="ko-KR" altLang="en-US" sz="1200" i="0" spc="-5">
                <a:solidFill>
                  <a:schemeClr val="tx1"/>
                </a:solidFill>
                <a:latin typeface="+mn-ea"/>
                <a:cs typeface="맑은 고딕"/>
              </a:rPr>
              <a:t>를 볼 수 있는 기능을 구현하였다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서버로부터 </a:t>
            </a:r>
            <a:r>
              <a:rPr lang="en-US" altLang="ko-KR" sz="1200" i="0" spc="-5">
                <a:solidFill>
                  <a:schemeClr val="tx1"/>
                </a:solidFill>
                <a:latin typeface="+mn-ea"/>
                <a:cs typeface="맑은 고딕"/>
              </a:rPr>
              <a:t>restapi</a:t>
            </a:r>
            <a:r>
              <a:rPr lang="ko-KR" altLang="en-US" sz="1200" i="0" spc="-5">
                <a:solidFill>
                  <a:schemeClr val="tx1"/>
                </a:solidFill>
                <a:latin typeface="+mn-ea"/>
                <a:cs typeface="맑은 고딕"/>
              </a:rPr>
              <a:t>를 통해 정보를 받아 안드로이드 화면에 표시한다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게시글을 클릭할 시 상세페이지도 확인할 수 있다</a:t>
            </a:r>
            <a:r>
              <a:rPr lang="en-US" altLang="ko-KR" sz="1200" i="0" spc="-5">
                <a:solidFill>
                  <a:schemeClr val="tx1"/>
                </a:solidFill>
                <a:latin typeface="+mn-ea"/>
                <a:cs typeface="맑은 고딕"/>
              </a:rPr>
              <a:t>.</a:t>
            </a:r>
            <a:endParaRPr lang="en-US" altLang="ko-KR"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1952625"/>
          </a:xfrm>
        </p:spPr>
        <p:txBody>
          <a:bodyPr/>
          <a:lstStyle/>
          <a:p>
            <a:pPr marL="12065" lvl="0">
              <a:lnSpc>
                <a:spcPct val="100000"/>
              </a:lnSpc>
              <a:spcBef>
                <a:spcPts val="104"/>
              </a:spcBef>
              <a:tabLst>
                <a:tab pos="299720" algn="l"/>
              </a:tabLst>
              <a:defRPr/>
            </a:pPr>
            <a:r>
              <a:rPr lang="en" altLang="ko-KR" sz="1400" spc="-5">
                <a:solidFill>
                  <a:srgbClr val="558ed5"/>
                </a:solidFill>
                <a:latin typeface="+mn-ea"/>
                <a:cs typeface="맑은 고딕"/>
              </a:rPr>
              <a:t>3.2. Image </a:t>
            </a:r>
            <a:r>
              <a:rPr lang="ko-KR" altLang="en-US" sz="1400" spc="-5">
                <a:solidFill>
                  <a:srgbClr val="558ed5"/>
                </a:solidFill>
                <a:latin typeface="+mn-ea"/>
                <a:cs typeface="맑은 고딕"/>
              </a:rPr>
              <a:t>목록</a:t>
            </a:r>
            <a:r>
              <a:rPr lang="en-US" altLang="ko-KR" sz="1400" spc="-5">
                <a:solidFill>
                  <a:srgbClr val="558ed5"/>
                </a:solidFill>
                <a:latin typeface="+mn-ea"/>
                <a:cs typeface="맑은 고딕"/>
              </a:rPr>
              <a:t>, </a:t>
            </a:r>
            <a:r>
              <a:rPr lang="ko-KR" altLang="en-US" sz="1400" spc="-5">
                <a:solidFill>
                  <a:srgbClr val="558ed5"/>
                </a:solidFill>
                <a:latin typeface="+mn-ea"/>
                <a:cs typeface="맑은 고딕"/>
              </a:rPr>
              <a:t>획득을 위한 </a:t>
            </a:r>
            <a:r>
              <a:rPr lang="en" altLang="ko-KR" sz="1400" spc="-5">
                <a:solidFill>
                  <a:srgbClr val="558ed5"/>
                </a:solidFill>
                <a:latin typeface="+mn-ea"/>
                <a:cs typeface="맑은 고딕"/>
              </a:rPr>
              <a:t>HTTP Restfull API </a:t>
            </a:r>
            <a:r>
              <a:rPr lang="ko-KR" altLang="en-US" sz="1400" spc="-5">
                <a:solidFill>
                  <a:srgbClr val="558ed5"/>
                </a:solidFill>
                <a:latin typeface="+mn-ea"/>
                <a:cs typeface="맑은 고딕"/>
              </a:rPr>
              <a:t>사용</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신규 추가 필요</a:t>
            </a:r>
            <a:r>
              <a:rPr lang="en-US" altLang="ko-KR" sz="1400" spc="-5">
                <a:solidFill>
                  <a:srgbClr val="558ed5"/>
                </a:solidFill>
                <a:latin typeface="+mn-ea"/>
                <a:cs typeface="맑은 고딕"/>
              </a:rPr>
              <a:t>)</a:t>
            </a:r>
            <a:endParaRPr lang="ko-KR" altLang="en-US" sz="1400" i="1">
              <a:solidFill>
                <a:srgbClr val="ff0000"/>
              </a:solidFill>
              <a:latin typeface="+mn-ea"/>
              <a:cs typeface="맑은 고딕"/>
            </a:endParaRPr>
          </a:p>
          <a:p>
            <a:pPr marL="690880" lvl="1" indent="-287655">
              <a:lnSpc>
                <a:spcPct val="100000"/>
              </a:lnSpc>
              <a:spcBef>
                <a:spcPts val="1440"/>
              </a:spcBef>
              <a:buChar char="-"/>
              <a:tabLst>
                <a:tab pos="690880" algn="l"/>
                <a:tab pos="691515" algn="l"/>
              </a:tabLst>
              <a:defRPr/>
            </a:pPr>
            <a:r>
              <a:rPr lang="en-US" altLang="ko-KR" sz="1200" i="0" spc="-5">
                <a:solidFill>
                  <a:schemeClr val="tx1"/>
                </a:solidFill>
                <a:latin typeface="+mn-ea"/>
                <a:cs typeface="맑은 고딕"/>
              </a:rPr>
              <a:t>image </a:t>
            </a:r>
            <a:r>
              <a:rPr lang="ko-KR" altLang="en-US" sz="1200" i="0" spc="-5">
                <a:solidFill>
                  <a:schemeClr val="tx1"/>
                </a:solidFill>
                <a:latin typeface="+mn-ea"/>
                <a:cs typeface="맑은 고딕"/>
              </a:rPr>
              <a:t>목록</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획득을 위해 서버로부터 </a:t>
            </a:r>
            <a:r>
              <a:rPr lang="en-US" altLang="ko-KR" sz="1200" i="0" spc="-5">
                <a:solidFill>
                  <a:schemeClr val="tx1"/>
                </a:solidFill>
                <a:latin typeface="+mn-ea"/>
                <a:cs typeface="맑은 고딕"/>
              </a:rPr>
              <a:t>HTTP Restful API</a:t>
            </a:r>
            <a:r>
              <a:rPr lang="ko-KR" altLang="en-US" sz="1200" i="0" spc="-5">
                <a:solidFill>
                  <a:schemeClr val="tx1"/>
                </a:solidFill>
                <a:latin typeface="+mn-ea"/>
                <a:cs typeface="맑은 고딕"/>
              </a:rPr>
              <a:t>를 사용하여 서버로부터 정보를 획득하고</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그를 화면에 표시한다</a:t>
            </a:r>
            <a:endParaRPr lang="ko-KR" altLang="en-US" sz="1200" i="0" spc="-5">
              <a:solidFill>
                <a:schemeClr val="tx1"/>
              </a:solidFill>
              <a:latin typeface="+mn-ea"/>
              <a:cs typeface="맑은 고딕"/>
            </a:endParaRPr>
          </a:p>
          <a:p>
            <a:pPr marL="403225" lvl="1" indent="0">
              <a:lnSpc>
                <a:spcPct val="100000"/>
              </a:lnSpc>
              <a:spcBef>
                <a:spcPts val="1440"/>
              </a:spcBef>
              <a:buNone/>
              <a:tabLst>
                <a:tab pos="690880" algn="l"/>
                <a:tab pos="691515" algn="l"/>
              </a:tabLst>
              <a:defRPr/>
            </a:pP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5" name="내용 개체 틀 2"/>
          <p:cNvSpPr txBox="1"/>
          <p:nvPr/>
        </p:nvSpPr>
        <p:spPr>
          <a:xfrm>
            <a:off x="458118" y="4038600"/>
            <a:ext cx="4309110" cy="1905000"/>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3.3. </a:t>
            </a:r>
            <a:r>
              <a:rPr lang="ko-KR" altLang="en-US" sz="1400" kern="0" spc="-5">
                <a:solidFill>
                  <a:srgbClr val="558ed5"/>
                </a:solidFill>
                <a:latin typeface="+mn-ea"/>
                <a:cs typeface="맑은 고딕"/>
              </a:rPr>
              <a:t>공통기능 및 추가기능을 활용한 사용자 시나리오 및 </a:t>
            </a:r>
            <a:r>
              <a:rPr lang="en-US" altLang="ko-KR" sz="1400" kern="0" spc="-5">
                <a:solidFill>
                  <a:srgbClr val="558ed5"/>
                </a:solidFill>
                <a:latin typeface="+mn-ea"/>
                <a:cs typeface="맑은 고딕"/>
              </a:rPr>
              <a:t>UI </a:t>
            </a:r>
            <a:r>
              <a:rPr lang="ko-KR" altLang="en-US" sz="1400" kern="0" spc="-5">
                <a:solidFill>
                  <a:srgbClr val="558ed5"/>
                </a:solidFill>
                <a:latin typeface="+mn-ea"/>
                <a:cs typeface="맑은 고딕"/>
              </a:rPr>
              <a:t>제공 </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신규 추가 필요</a:t>
            </a:r>
            <a:r>
              <a:rPr lang="en-US" altLang="ko-KR" sz="1400" kern="0" spc="-5">
                <a:solidFill>
                  <a:srgbClr val="558ed5"/>
                </a:solidFill>
                <a:latin typeface="+mn-ea"/>
                <a:cs typeface="맑은 고딕"/>
              </a:rPr>
              <a:t>)</a:t>
            </a:r>
            <a:endParaRPr lang="ko-KR" altLang="en-US" sz="1400" i="1" kern="0">
              <a:solidFill>
                <a:srgbClr val="ff0000"/>
              </a:solidFill>
              <a:latin typeface="+mn-ea"/>
              <a:cs typeface="맑은 고딕"/>
            </a:endParaRPr>
          </a:p>
          <a:p>
            <a:pPr marL="690880" lvl="1" indent="-287655" latinLnBrk="0">
              <a:spcBef>
                <a:spcPts val="1440"/>
              </a:spcBef>
              <a:buFontTx/>
              <a:buChar char="-"/>
              <a:tabLst>
                <a:tab pos="690880" algn="l"/>
                <a:tab pos="691515" algn="l"/>
              </a:tabLst>
              <a:defRPr/>
            </a:pPr>
            <a:r>
              <a:rPr lang="ko-KR" altLang="en-US" sz="1100" i="0" kern="0" spc="-5">
                <a:solidFill>
                  <a:schemeClr val="tx1"/>
                </a:solidFill>
                <a:latin typeface="+mn-ea"/>
                <a:cs typeface="맑은 고딕"/>
              </a:rPr>
              <a:t>글 작성</a:t>
            </a:r>
            <a:r>
              <a:rPr lang="en-US" altLang="ko-KR" sz="1100" i="0" kern="0" spc="-5">
                <a:solidFill>
                  <a:schemeClr val="tx1"/>
                </a:solidFill>
                <a:latin typeface="+mn-ea"/>
                <a:cs typeface="맑은 고딕"/>
              </a:rPr>
              <a:t>,</a:t>
            </a:r>
            <a:r>
              <a:rPr lang="ko-KR" altLang="en-US" sz="1100" i="0" kern="0" spc="-5">
                <a:solidFill>
                  <a:schemeClr val="tx1"/>
                </a:solidFill>
                <a:latin typeface="+mn-ea"/>
                <a:cs typeface="맑은 고딕"/>
              </a:rPr>
              <a:t> 삭제</a:t>
            </a:r>
            <a:r>
              <a:rPr lang="en-US" altLang="ko-KR" sz="1100" i="0" kern="0" spc="-5">
                <a:solidFill>
                  <a:schemeClr val="tx1"/>
                </a:solidFill>
                <a:latin typeface="+mn-ea"/>
                <a:cs typeface="맑은 고딕"/>
              </a:rPr>
              <a:t>,</a:t>
            </a:r>
            <a:r>
              <a:rPr lang="ko-KR" altLang="en-US" sz="1100" i="0" kern="0" spc="-5">
                <a:solidFill>
                  <a:schemeClr val="tx1"/>
                </a:solidFill>
                <a:latin typeface="+mn-ea"/>
                <a:cs typeface="맑은 고딕"/>
              </a:rPr>
              <a:t> 수정</a:t>
            </a:r>
            <a:r>
              <a:rPr lang="en-US" altLang="ko-KR" sz="1100" i="0" kern="0" spc="-5">
                <a:solidFill>
                  <a:schemeClr val="tx1"/>
                </a:solidFill>
                <a:latin typeface="+mn-ea"/>
                <a:cs typeface="맑은 고딕"/>
              </a:rPr>
              <a:t>,</a:t>
            </a:r>
            <a:r>
              <a:rPr lang="ko-KR" altLang="en-US" sz="1100" i="0" kern="0" spc="-5">
                <a:solidFill>
                  <a:schemeClr val="tx1"/>
                </a:solidFill>
                <a:latin typeface="+mn-ea"/>
                <a:cs typeface="맑은 고딕"/>
              </a:rPr>
              <a:t> 동기화 기능 및 게시글 상세 페이지 등의 페이지가 제공된다</a:t>
            </a:r>
            <a:r>
              <a:rPr lang="en-US" altLang="ko-KR" sz="1100" i="0" kern="0" spc="-5">
                <a:solidFill>
                  <a:schemeClr val="tx1"/>
                </a:solidFill>
                <a:latin typeface="+mn-ea"/>
                <a:cs typeface="맑은 고딕"/>
              </a:rPr>
              <a:t>.</a:t>
            </a:r>
            <a:r>
              <a:rPr lang="ko-KR" altLang="en-US" sz="1100" i="0" kern="0" spc="-5">
                <a:solidFill>
                  <a:schemeClr val="tx1"/>
                </a:solidFill>
                <a:latin typeface="+mn-ea"/>
                <a:cs typeface="맑은 고딕"/>
              </a:rPr>
              <a:t> 모든 기능의 정보는 </a:t>
            </a:r>
            <a:r>
              <a:rPr lang="en-US" altLang="ko-KR" sz="1100" i="0" kern="0" spc="-5">
                <a:solidFill>
                  <a:schemeClr val="tx1"/>
                </a:solidFill>
                <a:latin typeface="+mn-ea"/>
                <a:cs typeface="맑은 고딕"/>
              </a:rPr>
              <a:t>django </a:t>
            </a:r>
            <a:r>
              <a:rPr lang="ko-KR" altLang="en-US" sz="1100" i="0" kern="0" spc="-5">
                <a:solidFill>
                  <a:schemeClr val="tx1"/>
                </a:solidFill>
                <a:latin typeface="+mn-ea"/>
                <a:cs typeface="맑은 고딕"/>
              </a:rPr>
              <a:t>서버에서 </a:t>
            </a:r>
            <a:r>
              <a:rPr lang="en-US" altLang="ko-KR" sz="1100" i="0" kern="0" spc="-5">
                <a:solidFill>
                  <a:schemeClr val="tx1"/>
                </a:solidFill>
                <a:latin typeface="+mn-ea"/>
                <a:cs typeface="맑은 고딕"/>
              </a:rPr>
              <a:t>rest api</a:t>
            </a:r>
            <a:r>
              <a:rPr lang="ko-KR" altLang="en-US" sz="1100" i="0" kern="0" spc="-5">
                <a:solidFill>
                  <a:schemeClr val="tx1"/>
                </a:solidFill>
                <a:latin typeface="+mn-ea"/>
                <a:cs typeface="맑은 고딕"/>
              </a:rPr>
              <a:t>로 제공받아 화면에 표시된다</a:t>
            </a:r>
            <a:r>
              <a:rPr lang="en-US" altLang="ko-KR" sz="1100" i="0" kern="0" spc="-5">
                <a:solidFill>
                  <a:schemeClr val="tx1"/>
                </a:solidFill>
                <a:latin typeface="+mn-ea"/>
                <a:cs typeface="맑은 고딕"/>
              </a:rPr>
              <a:t>.</a:t>
            </a:r>
            <a:endParaRPr lang="en-US" altLang="ko-KR" sz="1200" i="0" kern="0" spc="-5">
              <a:solidFill>
                <a:schemeClr val="tx1"/>
              </a:solidFill>
              <a:latin typeface="+mn-ea"/>
              <a:cs typeface="맑은 고딕"/>
            </a:endParaRPr>
          </a:p>
          <a:p>
            <a:pPr marL="403225" lvl="1" indent="0" latinLnBrk="0">
              <a:spcBef>
                <a:spcPts val="1440"/>
              </a:spcBef>
              <a:buFontTx/>
              <a:buNone/>
              <a:tabLst>
                <a:tab pos="690880" algn="l"/>
                <a:tab pos="691515" algn="l"/>
              </a:tabLst>
              <a:defRPr/>
            </a:pPr>
            <a:endParaRPr lang="ko-KR" altLang="en-US" sz="1200" i="0" kern="0" spc="-5">
              <a:solidFill>
                <a:schemeClr val="tx1"/>
              </a:solidFill>
              <a:latin typeface="+mn-ea"/>
              <a:cs typeface="맑은 고딕"/>
            </a:endParaRPr>
          </a:p>
          <a:p>
            <a:pPr marL="233680" lvl="0" indent="-287655" latinLnBrk="0">
              <a:spcBef>
                <a:spcPts val="1440"/>
              </a:spcBef>
              <a:buFontTx/>
              <a:buChar char="-"/>
              <a:tabLst>
                <a:tab pos="690880" algn="l"/>
                <a:tab pos="691515" algn="l"/>
              </a:tabLst>
              <a:defRPr/>
            </a:pPr>
            <a:endParaRPr lang="ko-KR" altLang="en-US" sz="800" kern="0">
              <a:latin typeface="+mn-ea"/>
              <a:cs typeface="굴림"/>
            </a:endParaRPr>
          </a:p>
          <a:p>
            <a:pPr lvl="0" latinLnBrk="0">
              <a:defRPr/>
            </a:pPr>
            <a:endParaRPr kumimoji="1" lang="ko-KR" altLang="en-US" sz="800" kern="0"/>
          </a:p>
        </p:txBody>
      </p:sp>
      <p:sp>
        <p:nvSpPr>
          <p:cNvPr id="6" name="내용 개체 틀 3"/>
          <p:cNvSpPr txBox="1"/>
          <p:nvPr/>
        </p:nvSpPr>
        <p:spPr>
          <a:xfrm>
            <a:off x="5029200" y="4038600"/>
            <a:ext cx="4309110" cy="1428750"/>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3-4. </a:t>
            </a:r>
            <a:r>
              <a:rPr lang="ko-KR" altLang="en-US" sz="1400" kern="0" spc="-5">
                <a:solidFill>
                  <a:srgbClr val="558ed5"/>
                </a:solidFill>
                <a:latin typeface="+mn-ea"/>
                <a:cs typeface="맑은 고딕"/>
              </a:rPr>
              <a:t>기타 추가 기능 </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 유저 관리 기능</a:t>
            </a:r>
            <a:endParaRPr lang="ko-KR" altLang="en-US" sz="1400" kern="0" spc="-5">
              <a:solidFill>
                <a:srgbClr val="558ed5"/>
              </a:solidFill>
              <a:latin typeface="+mn-ea"/>
              <a:cs typeface="맑은 고딕"/>
            </a:endParaRPr>
          </a:p>
          <a:p>
            <a:pPr marL="403225" lvl="1" indent="0" latinLnBrk="0">
              <a:spcBef>
                <a:spcPts val="1440"/>
              </a:spcBef>
              <a:buFontTx/>
              <a:buNone/>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안드로이드에서 </a:t>
            </a:r>
            <a:r>
              <a:rPr lang="ko-KR" altLang="en-US" sz="1200" i="0" kern="0" spc="-5">
                <a:solidFill>
                  <a:schemeClr val="tx1"/>
                </a:solidFill>
                <a:latin typeface="+mn-ea"/>
                <a:cs typeface="맑은 고딕"/>
              </a:rPr>
              <a:t>로그인</a:t>
            </a:r>
            <a:r>
              <a:rPr lang="en-US" altLang="ko-KR" sz="1200" i="0" kern="0" spc="-5">
                <a:solidFill>
                  <a:schemeClr val="tx1"/>
                </a:solidFill>
                <a:latin typeface="+mn-ea"/>
                <a:cs typeface="맑은 고딕"/>
              </a:rPr>
              <a:t>,</a:t>
            </a:r>
            <a:r>
              <a:rPr lang="ko-KR" altLang="en-US" sz="1200" i="0" kern="0" spc="-5">
                <a:solidFill>
                  <a:schemeClr val="tx1"/>
                </a:solidFill>
                <a:latin typeface="+mn-ea"/>
                <a:cs typeface="맑은 고딕"/>
              </a:rPr>
              <a:t> 로그아웃</a:t>
            </a:r>
            <a:r>
              <a:rPr lang="en-US" altLang="ko-KR" sz="1200" i="0" kern="0" spc="-5">
                <a:solidFill>
                  <a:schemeClr val="tx1"/>
                </a:solidFill>
                <a:latin typeface="+mn-ea"/>
                <a:cs typeface="맑은 고딕"/>
              </a:rPr>
              <a:t>,</a:t>
            </a:r>
            <a:r>
              <a:rPr lang="ko-KR" altLang="en-US" sz="1200" i="0" kern="0" spc="-5">
                <a:solidFill>
                  <a:schemeClr val="tx1"/>
                </a:solidFill>
                <a:latin typeface="+mn-ea"/>
                <a:cs typeface="맑은 고딕"/>
              </a:rPr>
              <a:t> 회원가입 기능을 구현하였다</a:t>
            </a:r>
            <a:r>
              <a:rPr lang="en-US" altLang="ko-KR" sz="1200" i="0" kern="0" spc="-5">
                <a:solidFill>
                  <a:schemeClr val="tx1"/>
                </a:solidFill>
                <a:latin typeface="+mn-ea"/>
                <a:cs typeface="맑은 고딕"/>
              </a:rPr>
              <a:t>.</a:t>
            </a:r>
            <a:r>
              <a:rPr lang="ko-KR" altLang="en-US" sz="1200" i="0" kern="0" spc="-5">
                <a:solidFill>
                  <a:schemeClr val="tx1"/>
                </a:solidFill>
                <a:latin typeface="+mn-ea"/>
                <a:cs typeface="맑은 고딕"/>
              </a:rPr>
              <a:t> 모든 로그인 및 정보 처리는 </a:t>
            </a:r>
            <a:r>
              <a:rPr lang="en-US" altLang="ko-KR" sz="1200" i="0" kern="0" spc="-5">
                <a:solidFill>
                  <a:schemeClr val="tx1"/>
                </a:solidFill>
                <a:latin typeface="+mn-ea"/>
                <a:cs typeface="맑은 고딕"/>
              </a:rPr>
              <a:t>django </a:t>
            </a:r>
            <a:r>
              <a:rPr lang="ko-KR" altLang="en-US" sz="1200" i="0" kern="0" spc="-5">
                <a:solidFill>
                  <a:schemeClr val="tx1"/>
                </a:solidFill>
                <a:latin typeface="+mn-ea"/>
                <a:cs typeface="맑은 고딕"/>
              </a:rPr>
              <a:t>서버에서 </a:t>
            </a:r>
            <a:r>
              <a:rPr lang="en-US" altLang="ko-KR" sz="1200" i="0" kern="0" spc="-5">
                <a:solidFill>
                  <a:schemeClr val="tx1"/>
                </a:solidFill>
                <a:latin typeface="+mn-ea"/>
                <a:cs typeface="맑은 고딕"/>
              </a:rPr>
              <a:t>rest api</a:t>
            </a:r>
            <a:r>
              <a:rPr lang="ko-KR" altLang="en-US" sz="1200" i="0" kern="0" spc="-5">
                <a:solidFill>
                  <a:schemeClr val="tx1"/>
                </a:solidFill>
                <a:latin typeface="+mn-ea"/>
                <a:cs typeface="맑은 고딕"/>
              </a:rPr>
              <a:t>로 제공받아 화면에 표시된다</a:t>
            </a:r>
            <a:endParaRPr lang="ko-KR" altLang="en-US" sz="1200" i="0" kern="0" spc="-5">
              <a:solidFill>
                <a:schemeClr val="tx1"/>
              </a:solidFill>
              <a:latin typeface="+mn-ea"/>
              <a:cs typeface="맑은 고딕"/>
            </a:endParaRPr>
          </a:p>
          <a:p>
            <a:pPr marL="403225" lvl="1" indent="0" latinLnBrk="0">
              <a:spcBef>
                <a:spcPts val="1440"/>
              </a:spcBef>
              <a:buFontTx/>
              <a:buNone/>
              <a:tabLst>
                <a:tab pos="690880" algn="l"/>
                <a:tab pos="691515" algn="l"/>
              </a:tabLst>
              <a:defRPr/>
            </a:pPr>
            <a:endParaRPr lang="ko-KR" altLang="en-US" sz="1200" b="1" i="0" spc="-5">
              <a:solidFill>
                <a:schemeClr val="tx1"/>
              </a:solidFill>
              <a:latin typeface="+mn-ea"/>
              <a:cs typeface="맑은 고딕"/>
            </a:endParaRPr>
          </a:p>
          <a:p>
            <a:pPr lvl="0" latinLnBrk="0">
              <a:defRPr/>
            </a:pPr>
            <a:r>
              <a:rPr kumimoji="1" lang="ko-KR" altLang="en-US" sz="800" kern="0"/>
              <a:t> </a:t>
            </a:r>
            <a:endParaRPr kumimoji="1" lang="ko-KR" altLang="en-US" sz="800" kern="0"/>
          </a:p>
        </p:txBody>
      </p:sp>
      <p:pic>
        <p:nvPicPr>
          <p:cNvPr id="7" name="그림 6"/>
          <p:cNvPicPr>
            <a:picLocks noChangeAspect="1"/>
          </p:cNvPicPr>
          <p:nvPr/>
        </p:nvPicPr>
        <p:blipFill rotWithShape="1">
          <a:blip r:embed="rId2"/>
          <a:stretch>
            <a:fillRect/>
          </a:stretch>
        </p:blipFill>
        <p:spPr>
          <a:xfrm>
            <a:off x="2362200" y="2214033"/>
            <a:ext cx="916492" cy="1672167"/>
          </a:xfrm>
          <a:prstGeom prst="rect">
            <a:avLst/>
          </a:prstGeom>
        </p:spPr>
      </p:pic>
      <p:pic>
        <p:nvPicPr>
          <p:cNvPr id="8" name="그림 7"/>
          <p:cNvPicPr>
            <a:picLocks noChangeAspect="1"/>
          </p:cNvPicPr>
          <p:nvPr/>
        </p:nvPicPr>
        <p:blipFill rotWithShape="1">
          <a:blip r:embed="rId3"/>
          <a:stretch>
            <a:fillRect/>
          </a:stretch>
        </p:blipFill>
        <p:spPr>
          <a:xfrm>
            <a:off x="384155" y="2245394"/>
            <a:ext cx="1978045" cy="1488406"/>
          </a:xfrm>
          <a:prstGeom prst="rect">
            <a:avLst/>
          </a:prstGeom>
        </p:spPr>
      </p:pic>
      <p:pic>
        <p:nvPicPr>
          <p:cNvPr id="9" name="그림 8"/>
          <p:cNvPicPr>
            <a:picLocks noChangeAspect="1"/>
          </p:cNvPicPr>
          <p:nvPr/>
        </p:nvPicPr>
        <p:blipFill rotWithShape="1">
          <a:blip r:embed="rId4"/>
          <a:stretch>
            <a:fillRect/>
          </a:stretch>
        </p:blipFill>
        <p:spPr>
          <a:xfrm>
            <a:off x="3308796" y="2219302"/>
            <a:ext cx="934958" cy="1666897"/>
          </a:xfrm>
          <a:prstGeom prst="rect">
            <a:avLst/>
          </a:prstGeom>
        </p:spPr>
      </p:pic>
      <p:pic>
        <p:nvPicPr>
          <p:cNvPr id="10" name="그림 9"/>
          <p:cNvPicPr>
            <a:picLocks noChangeAspect="1"/>
          </p:cNvPicPr>
          <p:nvPr/>
        </p:nvPicPr>
        <p:blipFill rotWithShape="1">
          <a:blip r:embed="rId5"/>
          <a:stretch>
            <a:fillRect/>
          </a:stretch>
        </p:blipFill>
        <p:spPr>
          <a:xfrm>
            <a:off x="8456107" y="2286000"/>
            <a:ext cx="916492" cy="1672167"/>
          </a:xfrm>
          <a:prstGeom prst="rect">
            <a:avLst/>
          </a:prstGeom>
        </p:spPr>
      </p:pic>
      <p:pic>
        <p:nvPicPr>
          <p:cNvPr id="11" name="그림 10"/>
          <p:cNvPicPr>
            <a:picLocks noChangeAspect="1"/>
          </p:cNvPicPr>
          <p:nvPr/>
        </p:nvPicPr>
        <p:blipFill rotWithShape="1">
          <a:blip r:embed="rId6"/>
          <a:stretch>
            <a:fillRect/>
          </a:stretch>
        </p:blipFill>
        <p:spPr>
          <a:xfrm>
            <a:off x="6997834" y="2303386"/>
            <a:ext cx="1394638" cy="1049413"/>
          </a:xfrm>
          <a:prstGeom prst="rect">
            <a:avLst/>
          </a:prstGeom>
        </p:spPr>
      </p:pic>
      <p:pic>
        <p:nvPicPr>
          <p:cNvPr id="12" name="그림 11"/>
          <p:cNvPicPr>
            <a:picLocks noChangeAspect="1"/>
          </p:cNvPicPr>
          <p:nvPr/>
        </p:nvPicPr>
        <p:blipFill rotWithShape="1">
          <a:blip r:embed="rId7"/>
          <a:stretch>
            <a:fillRect/>
          </a:stretch>
        </p:blipFill>
        <p:spPr>
          <a:xfrm>
            <a:off x="5175715" y="2313698"/>
            <a:ext cx="1758484" cy="924405"/>
          </a:xfrm>
          <a:prstGeom prst="rect">
            <a:avLst/>
          </a:prstGeom>
        </p:spPr>
      </p:pic>
      <p:pic>
        <p:nvPicPr>
          <p:cNvPr id="21" name="그림 20"/>
          <p:cNvPicPr>
            <a:picLocks noChangeAspect="1"/>
          </p:cNvPicPr>
          <p:nvPr/>
        </p:nvPicPr>
        <p:blipFill rotWithShape="1">
          <a:blip r:embed="rId8"/>
          <a:stretch>
            <a:fillRect/>
          </a:stretch>
        </p:blipFill>
        <p:spPr>
          <a:xfrm>
            <a:off x="6105891" y="5105400"/>
            <a:ext cx="731566" cy="1238249"/>
          </a:xfrm>
          <a:prstGeom prst="rect">
            <a:avLst/>
          </a:prstGeom>
        </p:spPr>
      </p:pic>
      <p:pic>
        <p:nvPicPr>
          <p:cNvPr id="22" name="그림 21"/>
          <p:cNvPicPr>
            <a:picLocks noChangeAspect="1"/>
          </p:cNvPicPr>
          <p:nvPr/>
        </p:nvPicPr>
        <p:blipFill rotWithShape="1">
          <a:blip r:embed="rId9"/>
          <a:stretch>
            <a:fillRect/>
          </a:stretch>
        </p:blipFill>
        <p:spPr>
          <a:xfrm>
            <a:off x="6908142" y="5105400"/>
            <a:ext cx="651097" cy="1230312"/>
          </a:xfrm>
          <a:prstGeom prst="rect">
            <a:avLst/>
          </a:prstGeom>
        </p:spPr>
      </p:pic>
      <p:pic>
        <p:nvPicPr>
          <p:cNvPr id="23" name="그림 22"/>
          <p:cNvPicPr>
            <a:picLocks noChangeAspect="1"/>
          </p:cNvPicPr>
          <p:nvPr/>
        </p:nvPicPr>
        <p:blipFill rotWithShape="1">
          <a:blip r:embed="rId10"/>
          <a:stretch>
            <a:fillRect/>
          </a:stretch>
        </p:blipFill>
        <p:spPr>
          <a:xfrm>
            <a:off x="7629924" y="5095599"/>
            <a:ext cx="654329" cy="1229001"/>
          </a:xfrm>
          <a:prstGeom prst="rect">
            <a:avLst/>
          </a:prstGeom>
        </p:spPr>
      </p:pic>
      <p:pic>
        <p:nvPicPr>
          <p:cNvPr id="24" name="그림 23"/>
          <p:cNvPicPr>
            <a:picLocks noChangeAspect="1"/>
          </p:cNvPicPr>
          <p:nvPr/>
        </p:nvPicPr>
        <p:blipFill rotWithShape="1">
          <a:blip r:embed="rId11"/>
          <a:stretch>
            <a:fillRect/>
          </a:stretch>
        </p:blipFill>
        <p:spPr>
          <a:xfrm>
            <a:off x="8354938" y="5078895"/>
            <a:ext cx="660047" cy="1249937"/>
          </a:xfrm>
          <a:prstGeom prst="rect">
            <a:avLst/>
          </a:prstGeom>
        </p:spPr>
      </p:pic>
      <p:pic>
        <p:nvPicPr>
          <p:cNvPr id="25" name="그림 24"/>
          <p:cNvPicPr>
            <a:picLocks noChangeAspect="1"/>
          </p:cNvPicPr>
          <p:nvPr/>
        </p:nvPicPr>
        <p:blipFill rotWithShape="1">
          <a:blip r:embed="rId12"/>
          <a:stretch>
            <a:fillRect/>
          </a:stretch>
        </p:blipFill>
        <p:spPr>
          <a:xfrm>
            <a:off x="231814" y="5181600"/>
            <a:ext cx="454258" cy="1006762"/>
          </a:xfrm>
          <a:prstGeom prst="rect">
            <a:avLst/>
          </a:prstGeom>
        </p:spPr>
      </p:pic>
      <p:pic>
        <p:nvPicPr>
          <p:cNvPr id="26" name="그림 25"/>
          <p:cNvPicPr>
            <a:picLocks noChangeAspect="1"/>
          </p:cNvPicPr>
          <p:nvPr/>
        </p:nvPicPr>
        <p:blipFill rotWithShape="1">
          <a:blip r:embed="rId13"/>
          <a:stretch>
            <a:fillRect/>
          </a:stretch>
        </p:blipFill>
        <p:spPr>
          <a:xfrm>
            <a:off x="803262" y="5181600"/>
            <a:ext cx="436876" cy="979600"/>
          </a:xfrm>
          <a:prstGeom prst="rect">
            <a:avLst/>
          </a:prstGeom>
        </p:spPr>
      </p:pic>
      <p:pic>
        <p:nvPicPr>
          <p:cNvPr id="28" name="그림 27"/>
          <p:cNvPicPr>
            <a:picLocks noChangeAspect="1"/>
          </p:cNvPicPr>
          <p:nvPr/>
        </p:nvPicPr>
        <p:blipFill rotWithShape="1">
          <a:blip r:embed="rId14"/>
          <a:stretch>
            <a:fillRect/>
          </a:stretch>
        </p:blipFill>
        <p:spPr>
          <a:xfrm>
            <a:off x="1313427" y="5196345"/>
            <a:ext cx="429209" cy="975854"/>
          </a:xfrm>
          <a:prstGeom prst="rect">
            <a:avLst/>
          </a:prstGeom>
        </p:spPr>
      </p:pic>
      <p:pic>
        <p:nvPicPr>
          <p:cNvPr id="29" name="그림 28"/>
          <p:cNvPicPr>
            <a:picLocks noChangeAspect="1"/>
          </p:cNvPicPr>
          <p:nvPr/>
        </p:nvPicPr>
        <p:blipFill rotWithShape="1">
          <a:blip r:embed="rId15"/>
          <a:stretch>
            <a:fillRect/>
          </a:stretch>
        </p:blipFill>
        <p:spPr>
          <a:xfrm>
            <a:off x="1815924" y="5181600"/>
            <a:ext cx="485990" cy="1048429"/>
          </a:xfrm>
          <a:prstGeom prst="rect">
            <a:avLst/>
          </a:prstGeom>
        </p:spPr>
      </p:pic>
      <p:pic>
        <p:nvPicPr>
          <p:cNvPr id="30" name="그림 29"/>
          <p:cNvPicPr>
            <a:picLocks noChangeAspect="1"/>
          </p:cNvPicPr>
          <p:nvPr/>
        </p:nvPicPr>
        <p:blipFill rotWithShape="1">
          <a:blip r:embed="rId16"/>
          <a:stretch>
            <a:fillRect/>
          </a:stretch>
        </p:blipFill>
        <p:spPr>
          <a:xfrm>
            <a:off x="2375203" y="5168753"/>
            <a:ext cx="495929" cy="1108682"/>
          </a:xfrm>
          <a:prstGeom prst="rect">
            <a:avLst/>
          </a:prstGeom>
        </p:spPr>
      </p:pic>
      <p:pic>
        <p:nvPicPr>
          <p:cNvPr id="31" name="그림 30"/>
          <p:cNvPicPr>
            <a:picLocks noChangeAspect="1"/>
          </p:cNvPicPr>
          <p:nvPr/>
        </p:nvPicPr>
        <p:blipFill rotWithShape="1">
          <a:blip r:embed="rId17"/>
          <a:stretch>
            <a:fillRect/>
          </a:stretch>
        </p:blipFill>
        <p:spPr>
          <a:xfrm>
            <a:off x="2944420" y="5463493"/>
            <a:ext cx="1263545" cy="784906"/>
          </a:xfrm>
          <a:prstGeom prst="rect">
            <a:avLst/>
          </a:prstGeom>
        </p:spPr>
      </p:pic>
      <p:pic>
        <p:nvPicPr>
          <p:cNvPr id="32" name="그림 31"/>
          <p:cNvPicPr>
            <a:picLocks noChangeAspect="1"/>
          </p:cNvPicPr>
          <p:nvPr/>
        </p:nvPicPr>
        <p:blipFill rotWithShape="1">
          <a:blip r:embed="rId18"/>
          <a:stretch>
            <a:fillRect/>
          </a:stretch>
        </p:blipFill>
        <p:spPr>
          <a:xfrm>
            <a:off x="4281254" y="5166783"/>
            <a:ext cx="472550" cy="1081616"/>
          </a:xfrm>
          <a:prstGeom prst="rect">
            <a:avLst/>
          </a:prstGeom>
        </p:spPr>
      </p:pic>
      <p:pic>
        <p:nvPicPr>
          <p:cNvPr id="33" name="그림 32"/>
          <p:cNvPicPr>
            <a:picLocks noChangeAspect="1"/>
          </p:cNvPicPr>
          <p:nvPr/>
        </p:nvPicPr>
        <p:blipFill rotWithShape="1">
          <a:blip r:embed="rId19"/>
          <a:stretch>
            <a:fillRect/>
          </a:stretch>
        </p:blipFill>
        <p:spPr>
          <a:xfrm>
            <a:off x="4827092" y="5146458"/>
            <a:ext cx="515924" cy="1101941"/>
          </a:xfrm>
          <a:prstGeom prst="rect">
            <a:avLst/>
          </a:prstGeom>
        </p:spPr>
      </p:pic>
      <p:pic>
        <p:nvPicPr>
          <p:cNvPr id="34" name="그림 33"/>
          <p:cNvPicPr>
            <a:picLocks noChangeAspect="1"/>
          </p:cNvPicPr>
          <p:nvPr/>
        </p:nvPicPr>
        <p:blipFill rotWithShape="1">
          <a:blip r:embed="rId20"/>
          <a:stretch>
            <a:fillRect/>
          </a:stretch>
        </p:blipFill>
        <p:spPr>
          <a:xfrm>
            <a:off x="914400" y="6248400"/>
            <a:ext cx="1216556" cy="948390"/>
          </a:xfrm>
          <a:prstGeom prst="rect">
            <a:avLst/>
          </a:prstGeom>
        </p:spPr>
      </p:pic>
    </p:spTree>
    <p:extLst>
      <p:ext uri="{BB962C8B-B14F-4D97-AF65-F5344CB8AC3E}">
        <p14:creationId xmlns:p14="http://schemas.microsoft.com/office/powerpoint/2010/main" val="2143054159"/>
      </p:ext>
    </p:extLst>
  </p:cSld>
  <p:clrMapOvr>
    <a:masterClrMapping/>
  </p:clrMapOvr>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574040" y="609888"/>
            <a:ext cx="8757919" cy="307777"/>
          </a:xfrm>
        </p:spPr>
        <p:txBody>
          <a:bodyPr/>
          <a:lstStyle/>
          <a:p>
            <a:pPr lvl="0">
              <a:defRPr/>
            </a:pPr>
            <a:r>
              <a:rPr lang="ko-KR" altLang="en-US" sz="2000">
                <a:solidFill>
                  <a:schemeClr val="tx2"/>
                </a:solidFill>
              </a:rPr>
              <a:t>기능 </a:t>
            </a:r>
            <a:r>
              <a:rPr lang="en-US" altLang="ko-KR" sz="2000">
                <a:solidFill>
                  <a:schemeClr val="tx2"/>
                </a:solidFill>
              </a:rPr>
              <a:t>-</a:t>
            </a:r>
            <a:r>
              <a:rPr lang="ko-KR" altLang="en-US" sz="2000">
                <a:solidFill>
                  <a:schemeClr val="tx2"/>
                </a:solidFill>
              </a:rPr>
              <a:t> </a:t>
            </a:r>
            <a:r>
              <a:rPr lang="en-US" altLang="ko-KR" sz="2000">
                <a:solidFill>
                  <a:schemeClr val="tx2"/>
                </a:solidFill>
              </a:rPr>
              <a:t>3. Client System(Android, </a:t>
            </a:r>
            <a:r>
              <a:rPr lang="en-US" altLang="ko-KR">
                <a:solidFill>
                  <a:schemeClr val="tx2"/>
                </a:solidFill>
              </a:rPr>
              <a:t>Java</a:t>
            </a:r>
            <a:r>
              <a:rPr lang="ko-KR" altLang="en-US">
                <a:solidFill>
                  <a:schemeClr val="tx2"/>
                </a:solidFill>
              </a:rPr>
              <a:t>기반</a:t>
            </a:r>
            <a:r>
              <a:rPr lang="en-US" altLang="ko-KR" sz="2000">
                <a:solidFill>
                  <a:schemeClr val="tx2"/>
                </a:solidFill>
              </a:rPr>
              <a:t>, </a:t>
            </a:r>
            <a:r>
              <a:rPr lang="ko-KR" altLang="en-US" sz="2000">
                <a:solidFill>
                  <a:schemeClr val="tx2"/>
                </a:solidFill>
              </a:rPr>
              <a:t>개별 제안</a:t>
            </a:r>
            <a:r>
              <a:rPr lang="en-US" altLang="ko-KR" sz="2000">
                <a:solidFill>
                  <a:schemeClr val="tx2"/>
                </a:solidFill>
              </a:rPr>
              <a:t>)</a:t>
            </a:r>
            <a:endParaRPr kumimoji="1" lang="ko-KR" altLang="en-US"/>
          </a:p>
        </p:txBody>
      </p:sp>
      <p:sp>
        <p:nvSpPr>
          <p:cNvPr id="3" name="내용 개체 틀 2"/>
          <p:cNvSpPr>
            <a:spLocks noGrp="1"/>
          </p:cNvSpPr>
          <p:nvPr>
            <p:ph sz="half" idx="2"/>
          </p:nvPr>
        </p:nvSpPr>
        <p:spPr>
          <a:xfrm>
            <a:off x="495300" y="1143000"/>
            <a:ext cx="4309110" cy="1733550"/>
          </a:xfrm>
        </p:spPr>
        <p:txBody>
          <a:bodyPr/>
          <a:lstStyle/>
          <a:p>
            <a:pPr marL="12065" lvl="0" latinLnBrk="0">
              <a:spcBef>
                <a:spcPts val="104"/>
              </a:spcBef>
              <a:tabLst>
                <a:tab pos="299720" algn="l"/>
              </a:tabLst>
              <a:defRPr/>
            </a:pPr>
            <a:r>
              <a:rPr lang="en-US" altLang="ko-KR" sz="1400" spc="-5">
                <a:solidFill>
                  <a:srgbClr val="558ed5"/>
                </a:solidFill>
                <a:latin typeface="+mn-ea"/>
                <a:cs typeface="맑은 고딕"/>
              </a:rPr>
              <a:t>3-5. </a:t>
            </a:r>
            <a:r>
              <a:rPr lang="ko-KR" altLang="en-US" sz="1400" kern="0" spc="-5">
                <a:solidFill>
                  <a:srgbClr val="558ed5"/>
                </a:solidFill>
                <a:latin typeface="+mn-ea"/>
                <a:cs typeface="맑은 고딕"/>
              </a:rPr>
              <a:t>기타 추가 기능 </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 검색 기능</a:t>
            </a:r>
            <a:endParaRPr lang="ko-KR" altLang="en-US" sz="1400" kern="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신고글의 내용이나 제목으로 검색할 수 있는 기능을 제공한다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서버로부터 </a:t>
            </a:r>
            <a:r>
              <a:rPr lang="en-US" altLang="ko-KR" sz="1200" i="0" spc="-5">
                <a:solidFill>
                  <a:schemeClr val="tx1"/>
                </a:solidFill>
                <a:latin typeface="+mn-ea"/>
                <a:cs typeface="맑은 고딕"/>
              </a:rPr>
              <a:t>restapi</a:t>
            </a:r>
            <a:r>
              <a:rPr lang="ko-KR" altLang="en-US" sz="1200" i="0" spc="-5">
                <a:solidFill>
                  <a:schemeClr val="tx1"/>
                </a:solidFill>
                <a:latin typeface="+mn-ea"/>
                <a:cs typeface="맑은 고딕"/>
              </a:rPr>
              <a:t>를 통해 정보를 받아 안드로이드 화면에 표시한다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a:t>
            </a:r>
            <a:endParaRPr lang="en-US" altLang="ko-KR"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2466975"/>
          </a:xfrm>
        </p:spPr>
        <p:txBody>
          <a:bodyPr/>
          <a:lstStyle/>
          <a:p>
            <a:pPr marL="12065" lvl="0">
              <a:lnSpc>
                <a:spcPct val="100000"/>
              </a:lnSpc>
              <a:spcBef>
                <a:spcPts val="104"/>
              </a:spcBef>
              <a:tabLst>
                <a:tab pos="299720" algn="l"/>
              </a:tabLst>
              <a:defRPr/>
            </a:pPr>
            <a:r>
              <a:rPr lang="en" altLang="ko-KR" sz="1400" spc="-5">
                <a:solidFill>
                  <a:srgbClr val="558ed5"/>
                </a:solidFill>
                <a:latin typeface="+mn-ea"/>
                <a:cs typeface="맑은 고딕"/>
              </a:rPr>
              <a:t>3</a:t>
            </a:r>
            <a:r>
              <a:rPr lang="en-US" altLang="ko-KR" sz="1400" spc="-5">
                <a:solidFill>
                  <a:srgbClr val="558ed5"/>
                </a:solidFill>
                <a:latin typeface="+mn-ea"/>
                <a:cs typeface="맑은 고딕"/>
              </a:rPr>
              <a:t>-6</a:t>
            </a:r>
            <a:r>
              <a:rPr lang="en" altLang="ko-KR" sz="1400" spc="-5">
                <a:solidFill>
                  <a:srgbClr val="558ed5"/>
                </a:solidFill>
                <a:latin typeface="+mn-ea"/>
                <a:cs typeface="맑은 고딕"/>
              </a:rPr>
              <a:t>. </a:t>
            </a:r>
            <a:r>
              <a:rPr lang="ko-KR" altLang="en-US" sz="1400" spc="-5">
                <a:solidFill>
                  <a:srgbClr val="558ed5"/>
                </a:solidFill>
                <a:latin typeface="+mn-ea"/>
                <a:cs typeface="맑은 고딕"/>
              </a:rPr>
              <a:t>기타 추가 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신규 발생 알림 기능</a:t>
            </a:r>
            <a:endParaRPr lang="ko-KR" altLang="en-US" sz="1400" spc="-5">
              <a:solidFill>
                <a:srgbClr val="558ed5"/>
              </a:solidFill>
              <a:latin typeface="+mn-ea"/>
              <a:cs typeface="맑은 고딕"/>
            </a:endParaRPr>
          </a:p>
          <a:p>
            <a:pPr marL="403225" lvl="1" indent="0" latinLnBrk="0">
              <a:spcBef>
                <a:spcPts val="1440"/>
              </a:spcBef>
              <a:buFontTx/>
              <a:buNone/>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신규 발생 신고를 알려주는 알림 기능을 제공한다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신규 발생 신고게시글의 신고게시글명을 클릭하면 해당 신고 게시글 상세 페이지로 이동할 수 있다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신규 발생 알림은 </a:t>
            </a:r>
            <a:r>
              <a:rPr lang="en-US" altLang="ko-KR" sz="1200" i="0" kern="0" spc="-5">
                <a:solidFill>
                  <a:schemeClr val="tx1"/>
                </a:solidFill>
                <a:latin typeface="+mn-ea"/>
                <a:cs typeface="맑은 고딕"/>
              </a:rPr>
              <a:t>django </a:t>
            </a:r>
            <a:r>
              <a:rPr lang="ko-KR" altLang="en-US" sz="1200" i="0" kern="0" spc="-5">
                <a:solidFill>
                  <a:schemeClr val="tx1"/>
                </a:solidFill>
                <a:latin typeface="+mn-ea"/>
                <a:cs typeface="맑은 고딕"/>
              </a:rPr>
              <a:t>서버에서 </a:t>
            </a:r>
            <a:r>
              <a:rPr lang="en-US" altLang="ko-KR" sz="1200" i="0" kern="0" spc="-5">
                <a:solidFill>
                  <a:schemeClr val="tx1"/>
                </a:solidFill>
                <a:latin typeface="+mn-ea"/>
                <a:cs typeface="맑은 고딕"/>
              </a:rPr>
              <a:t>rest api</a:t>
            </a:r>
            <a:r>
              <a:rPr lang="ko-KR" altLang="en-US" sz="1200" i="0" kern="0" spc="-5">
                <a:solidFill>
                  <a:schemeClr val="tx1"/>
                </a:solidFill>
                <a:latin typeface="+mn-ea"/>
                <a:cs typeface="맑은 고딕"/>
              </a:rPr>
              <a:t>로 제공받아 화면에 표시된다</a:t>
            </a:r>
            <a:r>
              <a:rPr lang="en-US" altLang="ko-KR" sz="1200" i="0" spc="-5">
                <a:solidFill>
                  <a:schemeClr val="tx1"/>
                </a:solidFill>
                <a:latin typeface="+mn-ea"/>
                <a:cs typeface="맑은 고딕"/>
              </a:rPr>
              <a:t>.</a:t>
            </a:r>
            <a:endParaRPr lang="en-US" altLang="ko-KR" sz="1200" i="0" spc="-5">
              <a:solidFill>
                <a:schemeClr val="tx1"/>
              </a:solidFill>
              <a:latin typeface="+mn-ea"/>
              <a:cs typeface="맑은 고딕"/>
            </a:endParaRPr>
          </a:p>
          <a:p>
            <a:pPr marL="690880" lvl="1" indent="-287655">
              <a:lnSpc>
                <a:spcPct val="100000"/>
              </a:lnSpc>
              <a:spcBef>
                <a:spcPts val="1440"/>
              </a:spcBef>
              <a:buChar char="-"/>
              <a:tabLst>
                <a:tab pos="690880" algn="l"/>
                <a:tab pos="691515" algn="l"/>
              </a:tabLst>
              <a:defRPr/>
            </a:pPr>
            <a:endParaRPr lang="ko-KR" altLang="en-US" sz="1200" i="0" spc="-5">
              <a:solidFill>
                <a:schemeClr val="tx1"/>
              </a:solidFill>
              <a:latin typeface="+mn-ea"/>
              <a:cs typeface="맑은 고딕"/>
            </a:endParaRPr>
          </a:p>
          <a:p>
            <a:pPr marL="403225" lvl="1" indent="0">
              <a:lnSpc>
                <a:spcPct val="100000"/>
              </a:lnSpc>
              <a:spcBef>
                <a:spcPts val="1440"/>
              </a:spcBef>
              <a:buNone/>
              <a:tabLst>
                <a:tab pos="690880" algn="l"/>
                <a:tab pos="691515" algn="l"/>
              </a:tabLst>
              <a:defRPr/>
            </a:pP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5" name="내용 개체 틀 2"/>
          <p:cNvSpPr txBox="1"/>
          <p:nvPr/>
        </p:nvSpPr>
        <p:spPr>
          <a:xfrm>
            <a:off x="458118" y="4038600"/>
            <a:ext cx="4309110" cy="1695450"/>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3-7. </a:t>
            </a:r>
            <a:r>
              <a:rPr lang="ko-KR" altLang="en-US" sz="1400" kern="0" spc="-5">
                <a:solidFill>
                  <a:srgbClr val="558ed5"/>
                </a:solidFill>
                <a:latin typeface="+mn-ea"/>
                <a:cs typeface="맑은 고딕"/>
              </a:rPr>
              <a:t>기타 추가 기능 </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 통계 기능</a:t>
            </a:r>
            <a:endParaRPr lang="ko-KR" altLang="en-US" sz="1400" kern="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100" i="0" spc="-5">
                <a:solidFill>
                  <a:schemeClr val="tx1"/>
                </a:solidFill>
                <a:latin typeface="+mn-ea"/>
                <a:cs typeface="맑은 고딕"/>
              </a:rPr>
              <a:t>-</a:t>
            </a:r>
            <a:r>
              <a:rPr lang="ko-KR" altLang="en-US" sz="1100" i="0" spc="-5">
                <a:solidFill>
                  <a:schemeClr val="tx1"/>
                </a:solidFill>
                <a:latin typeface="+mn-ea"/>
                <a:cs typeface="맑은 고딕"/>
              </a:rPr>
              <a:t> 분리수거 오류</a:t>
            </a:r>
            <a:r>
              <a:rPr lang="en-US" altLang="ko-KR" sz="1100" i="0" spc="-5">
                <a:solidFill>
                  <a:schemeClr val="tx1"/>
                </a:solidFill>
                <a:latin typeface="+mn-ea"/>
                <a:cs typeface="맑은 고딕"/>
              </a:rPr>
              <a:t>,</a:t>
            </a:r>
            <a:r>
              <a:rPr lang="ko-KR" altLang="en-US" sz="1100" i="0" spc="-5">
                <a:solidFill>
                  <a:schemeClr val="tx1"/>
                </a:solidFill>
                <a:latin typeface="+mn-ea"/>
                <a:cs typeface="맑은 고딕"/>
              </a:rPr>
              <a:t> 무단 투기 감지 횟수와 탐지된 항목들의 통계를 확인할 수 있는 기능을 제공한다</a:t>
            </a:r>
            <a:r>
              <a:rPr lang="en-US" altLang="ko-KR" sz="1100" i="0" spc="-5">
                <a:solidFill>
                  <a:schemeClr val="tx1"/>
                </a:solidFill>
                <a:latin typeface="+mn-ea"/>
                <a:cs typeface="맑은 고딕"/>
              </a:rPr>
              <a:t>.</a:t>
            </a:r>
            <a:r>
              <a:rPr lang="ko-KR" altLang="en-US" sz="1100" i="0" kern="0" spc="-5">
                <a:solidFill>
                  <a:schemeClr val="tx1"/>
                </a:solidFill>
                <a:latin typeface="+mn-ea"/>
                <a:cs typeface="맑은 고딕"/>
              </a:rPr>
              <a:t> </a:t>
            </a:r>
            <a:r>
              <a:rPr lang="en-US" altLang="ko-KR" sz="1100" i="0" kern="0" spc="-5">
                <a:solidFill>
                  <a:schemeClr val="tx1"/>
                </a:solidFill>
                <a:latin typeface="+mn-ea"/>
                <a:cs typeface="맑은 고딕"/>
              </a:rPr>
              <a:t>django </a:t>
            </a:r>
            <a:r>
              <a:rPr lang="ko-KR" altLang="en-US" sz="1100" i="0" kern="0" spc="-5">
                <a:solidFill>
                  <a:schemeClr val="tx1"/>
                </a:solidFill>
                <a:latin typeface="+mn-ea"/>
                <a:cs typeface="맑은 고딕"/>
              </a:rPr>
              <a:t>서버에서 통계 정보를 </a:t>
            </a:r>
            <a:r>
              <a:rPr lang="en-US" altLang="ko-KR" sz="1100" i="0" kern="0" spc="-5">
                <a:solidFill>
                  <a:schemeClr val="tx1"/>
                </a:solidFill>
                <a:latin typeface="+mn-ea"/>
                <a:cs typeface="맑은 고딕"/>
              </a:rPr>
              <a:t>rest api</a:t>
            </a:r>
            <a:r>
              <a:rPr lang="ko-KR" altLang="en-US" sz="1100" i="0" kern="0" spc="-5">
                <a:solidFill>
                  <a:schemeClr val="tx1"/>
                </a:solidFill>
                <a:latin typeface="+mn-ea"/>
                <a:cs typeface="맑은 고딕"/>
              </a:rPr>
              <a:t>로 제공받아 화면에 표시한다</a:t>
            </a:r>
            <a:r>
              <a:rPr lang="en-US" altLang="ko-KR" sz="1100" i="0" kern="0" spc="-5">
                <a:solidFill>
                  <a:schemeClr val="tx1"/>
                </a:solidFill>
                <a:latin typeface="+mn-ea"/>
                <a:cs typeface="맑은 고딕"/>
              </a:rPr>
              <a:t>.</a:t>
            </a:r>
            <a:endParaRPr lang="en-US" altLang="ko-KR" sz="1100" i="0" kern="0" spc="-5">
              <a:solidFill>
                <a:schemeClr val="tx1"/>
              </a:solidFill>
              <a:latin typeface="+mn-ea"/>
              <a:cs typeface="맑은 고딕"/>
            </a:endParaRPr>
          </a:p>
          <a:p>
            <a:pPr marL="403225" lvl="1" indent="0" latinLnBrk="0">
              <a:spcBef>
                <a:spcPts val="1440"/>
              </a:spcBef>
              <a:buFontTx/>
              <a:buNone/>
              <a:tabLst>
                <a:tab pos="690880" algn="l"/>
                <a:tab pos="691515" algn="l"/>
              </a:tabLst>
              <a:defRPr/>
            </a:pPr>
            <a:endParaRPr lang="ko-KR" altLang="en-US" sz="1200" i="0" kern="0" spc="-5">
              <a:solidFill>
                <a:schemeClr val="tx1"/>
              </a:solidFill>
              <a:latin typeface="+mn-ea"/>
              <a:cs typeface="맑은 고딕"/>
            </a:endParaRPr>
          </a:p>
          <a:p>
            <a:pPr marL="233680" lvl="0" indent="-287655" latinLnBrk="0">
              <a:spcBef>
                <a:spcPts val="1440"/>
              </a:spcBef>
              <a:buFontTx/>
              <a:buChar char="-"/>
              <a:tabLst>
                <a:tab pos="690880" algn="l"/>
                <a:tab pos="691515" algn="l"/>
              </a:tabLst>
              <a:defRPr/>
            </a:pPr>
            <a:endParaRPr lang="ko-KR" altLang="en-US" sz="800" kern="0">
              <a:latin typeface="+mn-ea"/>
              <a:cs typeface="굴림"/>
            </a:endParaRPr>
          </a:p>
          <a:p>
            <a:pPr lvl="0" latinLnBrk="0">
              <a:defRPr/>
            </a:pPr>
            <a:endParaRPr kumimoji="1" lang="ko-KR" altLang="en-US" sz="800" kern="0"/>
          </a:p>
        </p:txBody>
      </p:sp>
      <p:sp>
        <p:nvSpPr>
          <p:cNvPr id="6" name="내용 개체 틀 3"/>
          <p:cNvSpPr txBox="1"/>
          <p:nvPr/>
        </p:nvSpPr>
        <p:spPr>
          <a:xfrm>
            <a:off x="5029200" y="4038600"/>
            <a:ext cx="4309110" cy="2867025"/>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3-8. </a:t>
            </a:r>
            <a:r>
              <a:rPr lang="ko-KR" altLang="en-US" sz="1400" kern="0" spc="-5">
                <a:solidFill>
                  <a:srgbClr val="558ed5"/>
                </a:solidFill>
                <a:latin typeface="+mn-ea"/>
                <a:cs typeface="맑은 고딕"/>
              </a:rPr>
              <a:t>기타 추가 기능 </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 처리 완료 여부 체크 기능</a:t>
            </a:r>
            <a:endParaRPr lang="ko-KR" altLang="en-US" sz="1400" kern="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a:t>
            </a:r>
            <a:r>
              <a:rPr lang="ko-KR" altLang="en-US" sz="1000" i="0" spc="-5">
                <a:solidFill>
                  <a:schemeClr val="tx1"/>
                </a:solidFill>
                <a:latin typeface="+mn-ea"/>
                <a:cs typeface="맑은 고딕"/>
              </a:rPr>
              <a:t>게시글 옆에 작은 처리완료 체크박스를 만들어</a:t>
            </a:r>
            <a:r>
              <a:rPr lang="en-US" altLang="ko-KR" sz="1000" i="0" spc="-5">
                <a:solidFill>
                  <a:schemeClr val="tx1"/>
                </a:solidFill>
                <a:latin typeface="+mn-ea"/>
                <a:cs typeface="맑은 고딕"/>
              </a:rPr>
              <a:t>,</a:t>
            </a:r>
            <a:r>
              <a:rPr lang="ko-KR" altLang="en-US" sz="1000" i="0" spc="-5">
                <a:solidFill>
                  <a:schemeClr val="tx1"/>
                </a:solidFill>
                <a:latin typeface="+mn-ea"/>
                <a:cs typeface="맑은 고딕"/>
              </a:rPr>
              <a:t> 이 분리수거 오류 및 무단 투기 감지 신고가 처리되었는지 표시할 수 있도록 한다</a:t>
            </a:r>
            <a:r>
              <a:rPr lang="en-US" altLang="ko-KR" sz="1000" i="0" spc="-5">
                <a:solidFill>
                  <a:schemeClr val="tx1"/>
                </a:solidFill>
                <a:latin typeface="+mn-ea"/>
                <a:cs typeface="맑은 고딕"/>
              </a:rPr>
              <a:t>.</a:t>
            </a:r>
            <a:r>
              <a:rPr lang="ko-KR" altLang="en-US" sz="1000" i="0" spc="-5">
                <a:solidFill>
                  <a:schemeClr val="tx1"/>
                </a:solidFill>
                <a:latin typeface="+mn-ea"/>
                <a:cs typeface="맑은 고딕"/>
              </a:rPr>
              <a:t> 분리수거 오류나 무단 투기가 감지되면 관리자가 감지된 분리수거장으로 이동해 문제를 해결해야하는데</a:t>
            </a:r>
            <a:r>
              <a:rPr lang="en-US" altLang="ko-KR" sz="1000" i="0" spc="-5">
                <a:solidFill>
                  <a:schemeClr val="tx1"/>
                </a:solidFill>
                <a:latin typeface="+mn-ea"/>
                <a:cs typeface="맑은 고딕"/>
              </a:rPr>
              <a:t>,</a:t>
            </a:r>
            <a:r>
              <a:rPr lang="ko-KR" altLang="en-US" sz="1000" i="0" spc="-5">
                <a:solidFill>
                  <a:schemeClr val="tx1"/>
                </a:solidFill>
                <a:latin typeface="+mn-ea"/>
                <a:cs typeface="맑은 고딕"/>
              </a:rPr>
              <a:t> 이때 다수의 관리자들이 혼선 없이 업무를 진행할 수 있도록 하는 역할이다</a:t>
            </a:r>
            <a:r>
              <a:rPr lang="en-US" altLang="ko-KR" sz="1000" i="0" spc="-5">
                <a:solidFill>
                  <a:schemeClr val="tx1"/>
                </a:solidFill>
                <a:latin typeface="+mn-ea"/>
                <a:cs typeface="맑은 고딕"/>
              </a:rPr>
              <a:t>.</a:t>
            </a:r>
            <a:r>
              <a:rPr lang="ko-KR" altLang="en-US" sz="1000" i="0" spc="-5">
                <a:solidFill>
                  <a:schemeClr val="tx1"/>
                </a:solidFill>
                <a:latin typeface="+mn-ea"/>
                <a:cs typeface="맑은 고딕"/>
              </a:rPr>
              <a:t> 문제가 해결된 경우 처리 완료에 체크하면 된다</a:t>
            </a:r>
            <a:r>
              <a:rPr lang="en-US" altLang="ko-KR" sz="1000" i="0" spc="-5">
                <a:solidFill>
                  <a:schemeClr val="tx1"/>
                </a:solidFill>
                <a:latin typeface="+mn-ea"/>
                <a:cs typeface="맑은 고딕"/>
              </a:rPr>
              <a:t>.</a:t>
            </a:r>
            <a:r>
              <a:rPr lang="ko-KR" altLang="en-US" sz="1000" i="0" spc="-5">
                <a:solidFill>
                  <a:schemeClr val="tx1"/>
                </a:solidFill>
                <a:latin typeface="+mn-ea"/>
                <a:cs typeface="맑은 고딕"/>
              </a:rPr>
              <a:t> </a:t>
            </a:r>
            <a:r>
              <a:rPr lang="ko-KR" altLang="en-US" sz="1000" i="0" kern="0" spc="-5">
                <a:solidFill>
                  <a:schemeClr val="tx1"/>
                </a:solidFill>
                <a:latin typeface="+mn-ea"/>
                <a:cs typeface="맑은 고딕"/>
              </a:rPr>
              <a:t>모든 처리 완료 체크 여부 기능 처리는 </a:t>
            </a:r>
            <a:r>
              <a:rPr lang="en-US" altLang="ko-KR" sz="1000" i="0" kern="0" spc="-5">
                <a:solidFill>
                  <a:schemeClr val="tx1"/>
                </a:solidFill>
                <a:latin typeface="+mn-ea"/>
                <a:cs typeface="맑은 고딕"/>
              </a:rPr>
              <a:t>django </a:t>
            </a:r>
            <a:r>
              <a:rPr lang="ko-KR" altLang="en-US" sz="1000" i="0" kern="0" spc="-5">
                <a:solidFill>
                  <a:schemeClr val="tx1"/>
                </a:solidFill>
                <a:latin typeface="+mn-ea"/>
                <a:cs typeface="맑은 고딕"/>
              </a:rPr>
              <a:t>서버에서 </a:t>
            </a:r>
            <a:r>
              <a:rPr lang="en-US" altLang="ko-KR" sz="1000" i="0" kern="0" spc="-5">
                <a:solidFill>
                  <a:schemeClr val="tx1"/>
                </a:solidFill>
                <a:latin typeface="+mn-ea"/>
                <a:cs typeface="맑은 고딕"/>
              </a:rPr>
              <a:t>rest api</a:t>
            </a:r>
            <a:r>
              <a:rPr lang="ko-KR" altLang="en-US" sz="1000" i="0" kern="0" spc="-5">
                <a:solidFill>
                  <a:schemeClr val="tx1"/>
                </a:solidFill>
                <a:latin typeface="+mn-ea"/>
                <a:cs typeface="맑은 고딕"/>
              </a:rPr>
              <a:t>로 제공받아 화면에 표시되며</a:t>
            </a:r>
            <a:r>
              <a:rPr lang="en-US" altLang="ko-KR" sz="1000" i="0" kern="0" spc="-5">
                <a:solidFill>
                  <a:schemeClr val="tx1"/>
                </a:solidFill>
                <a:latin typeface="+mn-ea"/>
                <a:cs typeface="맑은 고딕"/>
              </a:rPr>
              <a:t>,</a:t>
            </a:r>
            <a:r>
              <a:rPr lang="ko-KR" altLang="en-US" sz="1000" i="0" kern="0" spc="-5">
                <a:solidFill>
                  <a:schemeClr val="tx1"/>
                </a:solidFill>
                <a:latin typeface="+mn-ea"/>
                <a:cs typeface="맑은 고딕"/>
              </a:rPr>
              <a:t> 서버와 동기화되어 같은 상태를 유지한다</a:t>
            </a:r>
            <a:endParaRPr lang="ko-KR" altLang="en-US" sz="1200" i="0" kern="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i="0" kern="0" spc="-5">
              <a:solidFill>
                <a:schemeClr val="tx1"/>
              </a:solidFill>
              <a:latin typeface="+mn-ea"/>
              <a:cs typeface="맑은 고딕"/>
            </a:endParaRPr>
          </a:p>
          <a:p>
            <a:pPr marL="403225" lvl="1" indent="0" latinLnBrk="0">
              <a:spcBef>
                <a:spcPts val="1440"/>
              </a:spcBef>
              <a:buFontTx/>
              <a:buNone/>
              <a:tabLst>
                <a:tab pos="690880" algn="l"/>
                <a:tab pos="691515" algn="l"/>
              </a:tabLst>
              <a:defRPr/>
            </a:pP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lvl="0" latinLnBrk="0">
              <a:defRPr/>
            </a:pPr>
            <a:r>
              <a:rPr kumimoji="1" lang="ko-KR" altLang="en-US" sz="800" kern="0"/>
              <a:t> </a:t>
            </a:r>
            <a:endParaRPr kumimoji="1" lang="ko-KR" altLang="en-US" sz="800" kern="0"/>
          </a:p>
        </p:txBody>
      </p:sp>
      <p:pic>
        <p:nvPicPr>
          <p:cNvPr id="22" name="그림 21"/>
          <p:cNvPicPr>
            <a:picLocks noChangeAspect="1"/>
          </p:cNvPicPr>
          <p:nvPr/>
        </p:nvPicPr>
        <p:blipFill rotWithShape="1">
          <a:blip r:embed="rId2"/>
          <a:stretch>
            <a:fillRect/>
          </a:stretch>
        </p:blipFill>
        <p:spPr>
          <a:xfrm>
            <a:off x="1355125" y="2218911"/>
            <a:ext cx="896100" cy="1667289"/>
          </a:xfrm>
          <a:prstGeom prst="rect">
            <a:avLst/>
          </a:prstGeom>
        </p:spPr>
      </p:pic>
      <p:pic>
        <p:nvPicPr>
          <p:cNvPr id="23" name="그림 22"/>
          <p:cNvPicPr>
            <a:picLocks noChangeAspect="1"/>
          </p:cNvPicPr>
          <p:nvPr/>
        </p:nvPicPr>
        <p:blipFill rotWithShape="1">
          <a:blip r:embed="rId3"/>
          <a:stretch>
            <a:fillRect/>
          </a:stretch>
        </p:blipFill>
        <p:spPr>
          <a:xfrm>
            <a:off x="5940668" y="2482164"/>
            <a:ext cx="903088" cy="1478648"/>
          </a:xfrm>
          <a:prstGeom prst="rect">
            <a:avLst/>
          </a:prstGeom>
        </p:spPr>
      </p:pic>
      <p:pic>
        <p:nvPicPr>
          <p:cNvPr id="24" name="그림 23"/>
          <p:cNvPicPr>
            <a:picLocks noChangeAspect="1"/>
          </p:cNvPicPr>
          <p:nvPr/>
        </p:nvPicPr>
        <p:blipFill rotWithShape="1">
          <a:blip r:embed="rId4"/>
          <a:stretch>
            <a:fillRect/>
          </a:stretch>
        </p:blipFill>
        <p:spPr>
          <a:xfrm>
            <a:off x="6934200" y="2438400"/>
            <a:ext cx="822101" cy="1465689"/>
          </a:xfrm>
          <a:prstGeom prst="rect">
            <a:avLst/>
          </a:prstGeom>
        </p:spPr>
      </p:pic>
      <p:pic>
        <p:nvPicPr>
          <p:cNvPr id="25" name="그림 24"/>
          <p:cNvPicPr>
            <a:picLocks noChangeAspect="1"/>
          </p:cNvPicPr>
          <p:nvPr/>
        </p:nvPicPr>
        <p:blipFill rotWithShape="1">
          <a:blip r:embed="rId5"/>
          <a:stretch>
            <a:fillRect/>
          </a:stretch>
        </p:blipFill>
        <p:spPr>
          <a:xfrm>
            <a:off x="1194777" y="4974167"/>
            <a:ext cx="739599" cy="1539875"/>
          </a:xfrm>
          <a:prstGeom prst="rect">
            <a:avLst/>
          </a:prstGeom>
        </p:spPr>
      </p:pic>
      <p:pic>
        <p:nvPicPr>
          <p:cNvPr id="26" name="그림 25"/>
          <p:cNvPicPr>
            <a:picLocks noChangeAspect="1"/>
          </p:cNvPicPr>
          <p:nvPr/>
        </p:nvPicPr>
        <p:blipFill rotWithShape="1">
          <a:blip r:embed="rId6"/>
          <a:stretch>
            <a:fillRect/>
          </a:stretch>
        </p:blipFill>
        <p:spPr>
          <a:xfrm>
            <a:off x="1981200" y="4953000"/>
            <a:ext cx="790494" cy="1557035"/>
          </a:xfrm>
          <a:prstGeom prst="rect">
            <a:avLst/>
          </a:prstGeom>
        </p:spPr>
      </p:pic>
      <p:pic>
        <p:nvPicPr>
          <p:cNvPr id="27" name="그림 26"/>
          <p:cNvPicPr>
            <a:picLocks noChangeAspect="1"/>
          </p:cNvPicPr>
          <p:nvPr/>
        </p:nvPicPr>
        <p:blipFill rotWithShape="1">
          <a:blip r:embed="rId7"/>
          <a:stretch>
            <a:fillRect/>
          </a:stretch>
        </p:blipFill>
        <p:spPr>
          <a:xfrm>
            <a:off x="2818518" y="4958019"/>
            <a:ext cx="761953" cy="1518980"/>
          </a:xfrm>
          <a:prstGeom prst="rect">
            <a:avLst/>
          </a:prstGeom>
        </p:spPr>
      </p:pic>
      <p:pic>
        <p:nvPicPr>
          <p:cNvPr id="28" name="그림 27"/>
          <p:cNvPicPr>
            <a:picLocks noChangeAspect="1"/>
          </p:cNvPicPr>
          <p:nvPr/>
        </p:nvPicPr>
        <p:blipFill rotWithShape="1">
          <a:blip r:embed="rId8"/>
          <a:stretch>
            <a:fillRect/>
          </a:stretch>
        </p:blipFill>
        <p:spPr>
          <a:xfrm>
            <a:off x="8521491" y="5514187"/>
            <a:ext cx="774909" cy="1343812"/>
          </a:xfrm>
          <a:prstGeom prst="rect">
            <a:avLst/>
          </a:prstGeom>
        </p:spPr>
      </p:pic>
    </p:spTree>
    <p:extLst>
      <p:ext uri="{BB962C8B-B14F-4D97-AF65-F5344CB8AC3E}">
        <p14:creationId xmlns:p14="http://schemas.microsoft.com/office/powerpoint/2010/main" val="3336120918"/>
      </p:ext>
    </p:extLst>
  </p:cSld>
  <p:clrMapOvr>
    <a:masterClrMapping/>
  </p:clrMapOvr>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11783AD-4A19-F75E-4B88-637986810F13}"/>
              </a:ext>
            </a:extLst>
          </p:cNvPr>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a:extLst>
              <a:ext uri="{FF2B5EF4-FFF2-40B4-BE49-F238E27FC236}">
                <a16:creationId xmlns:a16="http://schemas.microsoft.com/office/drawing/2014/main" id="{44824326-EE27-709E-7158-5943D15D3EE2}"/>
              </a:ext>
            </a:extLst>
          </p:cNvPr>
          <p:cNvSpPr txBox="1">
            <a:spLocks noGrp="1"/>
          </p:cNvSpPr>
          <p:nvPr>
            <p:ph type="title"/>
          </p:nvPr>
        </p:nvSpPr>
        <p:spPr>
          <a:xfrm>
            <a:off x="574040" y="609888"/>
            <a:ext cx="7807960" cy="321242"/>
          </a:xfrm>
          <a:prstGeom prst="rect">
            <a:avLst/>
          </a:prstGeom>
        </p:spPr>
        <p:txBody>
          <a:bodyPr vert="horz" wrap="square" lIns="0" tIns="13335" rIns="0" bIns="0" rtlCol="0">
            <a:spAutoFit/>
          </a:bodyPr>
          <a:lstStyle/>
          <a:p>
            <a:pPr marL="12700">
              <a:spcBef>
                <a:spcPts val="105"/>
              </a:spcBef>
            </a:pPr>
            <a:r>
              <a:rPr lang="ko-KR" altLang="en-US" sz="2000" dirty="0"/>
              <a:t>기능</a:t>
            </a:r>
            <a:r>
              <a:rPr lang="en-US" altLang="ko-KR" sz="2000" i="1" dirty="0">
                <a:solidFill>
                  <a:srgbClr val="FF0000"/>
                </a:solidFill>
              </a:rPr>
              <a:t>(</a:t>
            </a:r>
            <a:r>
              <a:rPr lang="ko-KR" altLang="en-US" sz="2000" i="1" dirty="0">
                <a:solidFill>
                  <a:srgbClr val="FF0000"/>
                </a:solidFill>
              </a:rPr>
              <a:t>부족한 설명 </a:t>
            </a:r>
            <a:r>
              <a:rPr lang="ko-KR" altLang="en-US" sz="2000" i="1" dirty="0" err="1">
                <a:solidFill>
                  <a:srgbClr val="FF0000"/>
                </a:solidFill>
              </a:rPr>
              <a:t>추거</a:t>
            </a:r>
            <a:r>
              <a:rPr lang="en-US" altLang="ko-KR" sz="2000" i="1" dirty="0">
                <a:solidFill>
                  <a:srgbClr val="FF0000"/>
                </a:solidFill>
              </a:rPr>
              <a:t>,</a:t>
            </a:r>
            <a:r>
              <a:rPr lang="ko-KR" altLang="en-US" sz="2000" i="1" dirty="0">
                <a:solidFill>
                  <a:srgbClr val="FF0000"/>
                </a:solidFill>
              </a:rPr>
              <a:t> 신규 또는 추가 기능 중심</a:t>
            </a:r>
            <a:r>
              <a:rPr lang="en-US" altLang="ko-KR" sz="2000" i="1" dirty="0">
                <a:solidFill>
                  <a:srgbClr val="FF0000"/>
                </a:solidFill>
              </a:rPr>
              <a:t>,</a:t>
            </a:r>
            <a:r>
              <a:rPr lang="ko-KR" altLang="en-US" sz="2000" i="1" dirty="0">
                <a:solidFill>
                  <a:srgbClr val="FF0000"/>
                </a:solidFill>
              </a:rPr>
              <a:t> 페이지 추가 가능</a:t>
            </a:r>
            <a:r>
              <a:rPr lang="en-US" altLang="ko-KR" sz="2000" i="1" dirty="0">
                <a:solidFill>
                  <a:srgbClr val="FF0000"/>
                </a:solidFill>
              </a:rPr>
              <a:t>)</a:t>
            </a:r>
            <a:endParaRPr i="1" dirty="0">
              <a:solidFill>
                <a:srgbClr val="FF0000"/>
              </a:solidFill>
            </a:endParaRPr>
          </a:p>
        </p:txBody>
      </p:sp>
      <p:sp>
        <p:nvSpPr>
          <p:cNvPr id="4" name="object 4"/>
          <p:cNvSpPr txBox="1"/>
          <p:nvPr/>
        </p:nvSpPr>
        <p:spPr>
          <a:xfrm>
            <a:off x="574040" y="1124817"/>
            <a:ext cx="8080375" cy="3761508"/>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pc="-5">
                <a:solidFill>
                  <a:srgbClr val="558ed5"/>
                </a:solidFill>
                <a:latin typeface="+mn-ea"/>
                <a:cs typeface="맑은 고딕"/>
              </a:rPr>
              <a:t>Edge System 기능</a:t>
            </a:r>
            <a:endParaRPr lang="ko-KR" altLang="en-US" spc="-5">
              <a:solidFill>
                <a:srgbClr val="558ed5"/>
              </a:solidFill>
              <a:latin typeface="+mn-ea"/>
              <a:cs typeface="맑은 고딕"/>
            </a:endParaRPr>
          </a:p>
          <a:p>
            <a:pPr marL="403225" lvl="1" indent="0">
              <a:lnSpc>
                <a:spcPct val="100000"/>
              </a:lnSpc>
              <a:spcBef>
                <a:spcPts val="1440"/>
              </a:spcBef>
              <a:buNone/>
              <a:tabLst>
                <a:tab pos="690880" algn="l"/>
                <a:tab pos="691515" algn="l"/>
              </a:tabLst>
              <a:defRPr/>
            </a:pPr>
            <a:r>
              <a:rPr lang="ko-KR" altLang="en-US" b="1">
                <a:latin typeface="+mn-ea"/>
                <a:cs typeface="굴림"/>
              </a:rPr>
              <a:t>기능 </a:t>
            </a:r>
            <a:r>
              <a:rPr lang="en-US" altLang="ko-KR" b="1">
                <a:latin typeface="+mn-ea"/>
                <a:cs typeface="굴림"/>
              </a:rPr>
              <a:t>1)</a:t>
            </a:r>
            <a:r>
              <a:rPr lang="ko-KR" altLang="en-US" b="1">
                <a:latin typeface="+mn-ea"/>
                <a:cs typeface="굴림"/>
              </a:rPr>
              <a:t> 분리수거 오류 감지</a:t>
            </a:r>
            <a:endParaRPr lang="ko-KR" altLang="en-US" b="1">
              <a:latin typeface="+mn-ea"/>
              <a:cs typeface="굴림"/>
            </a:endParaRPr>
          </a:p>
          <a:p>
            <a:pPr marL="690880" lvl="1" indent="-287655">
              <a:lnSpc>
                <a:spcPct val="100000"/>
              </a:lnSpc>
              <a:spcBef>
                <a:spcPts val="1440"/>
              </a:spcBef>
              <a:buChar char="-"/>
              <a:tabLst>
                <a:tab pos="690880" algn="l"/>
                <a:tab pos="691515" algn="l"/>
              </a:tabLst>
              <a:defRPr/>
            </a:pPr>
            <a:r>
              <a:rPr lang="en-US" altLang="ko-KR">
                <a:latin typeface="+mn-ea"/>
                <a:cs typeface="굴림"/>
              </a:rPr>
              <a:t>YOLOv5 모델</a:t>
            </a:r>
            <a:r>
              <a:rPr lang="ko-KR" altLang="en-US">
                <a:latin typeface="+mn-ea"/>
                <a:cs typeface="굴림"/>
              </a:rPr>
              <a:t>을</a:t>
            </a:r>
            <a:r>
              <a:rPr lang="en-US" altLang="ko-KR">
                <a:latin typeface="+mn-ea"/>
                <a:cs typeface="굴림"/>
              </a:rPr>
              <a:t> </a:t>
            </a:r>
            <a:r>
              <a:rPr lang="ko-KR" altLang="en-US">
                <a:latin typeface="+mn-ea"/>
                <a:cs typeface="굴림"/>
              </a:rPr>
              <a:t>활용하여</a:t>
            </a:r>
            <a:r>
              <a:rPr lang="en-US" altLang="ko-KR">
                <a:latin typeface="+mn-ea"/>
                <a:cs typeface="굴림"/>
              </a:rPr>
              <a:t> (MS COCO 80 클래스)</a:t>
            </a:r>
            <a:r>
              <a:rPr lang="ko-KR" altLang="en-US">
                <a:latin typeface="+mn-ea"/>
                <a:cs typeface="굴림"/>
              </a:rPr>
              <a:t> 아파트 분리수거장의 분리수거함</a:t>
            </a:r>
            <a:r>
              <a:rPr lang="en-US" altLang="ko-KR">
                <a:latin typeface="+mn-ea"/>
                <a:cs typeface="굴림"/>
              </a:rPr>
              <a:t>/</a:t>
            </a:r>
            <a:r>
              <a:rPr lang="ko-KR" altLang="en-US">
                <a:latin typeface="+mn-ea"/>
                <a:cs typeface="굴림"/>
              </a:rPr>
              <a:t>분리수거 마대</a:t>
            </a:r>
            <a:r>
              <a:rPr lang="en-US" altLang="ko-KR">
                <a:latin typeface="+mn-ea"/>
                <a:cs typeface="굴림"/>
              </a:rPr>
              <a:t>(</a:t>
            </a:r>
            <a:r>
              <a:rPr lang="ko-KR" altLang="en-US">
                <a:latin typeface="+mn-ea"/>
                <a:cs typeface="굴림"/>
              </a:rPr>
              <a:t>예</a:t>
            </a:r>
            <a:r>
              <a:rPr lang="en-US" altLang="ko-KR">
                <a:latin typeface="+mn-ea"/>
                <a:cs typeface="굴림"/>
              </a:rPr>
              <a:t>)</a:t>
            </a:r>
            <a:r>
              <a:rPr lang="ko-KR" altLang="en-US">
                <a:latin typeface="+mn-ea"/>
                <a:cs typeface="굴림"/>
              </a:rPr>
              <a:t> 종이</a:t>
            </a:r>
            <a:r>
              <a:rPr lang="en-US" altLang="ko-KR">
                <a:latin typeface="+mn-ea"/>
                <a:cs typeface="굴림"/>
              </a:rPr>
              <a:t>,</a:t>
            </a:r>
            <a:r>
              <a:rPr lang="ko-KR" altLang="en-US">
                <a:latin typeface="+mn-ea"/>
                <a:cs typeface="굴림"/>
              </a:rPr>
              <a:t> 비닐 등</a:t>
            </a:r>
            <a:r>
              <a:rPr lang="en-US" altLang="ko-KR">
                <a:latin typeface="+mn-ea"/>
                <a:cs typeface="굴림"/>
              </a:rPr>
              <a:t>)</a:t>
            </a:r>
            <a:r>
              <a:rPr lang="ko-KR" altLang="en-US">
                <a:latin typeface="+mn-ea"/>
                <a:cs typeface="굴림"/>
              </a:rPr>
              <a:t>에 잘못 투기되는 재활용불가 쓰레기를 감지하여 </a:t>
            </a:r>
            <a:r>
              <a:rPr lang="en-US" altLang="ko-KR">
                <a:latin typeface="+mn-ea"/>
                <a:cs typeface="굴림"/>
              </a:rPr>
              <a:t>rest api</a:t>
            </a:r>
            <a:r>
              <a:rPr lang="ko-KR" altLang="en-US">
                <a:latin typeface="+mn-ea"/>
                <a:cs typeface="굴림"/>
              </a:rPr>
              <a:t>를 통해 </a:t>
            </a:r>
            <a:r>
              <a:rPr lang="en-US" altLang="ko-KR">
                <a:latin typeface="+mn-ea"/>
                <a:cs typeface="굴림"/>
              </a:rPr>
              <a:t>django </a:t>
            </a:r>
            <a:r>
              <a:rPr lang="ko-KR" altLang="en-US">
                <a:latin typeface="+mn-ea"/>
                <a:cs typeface="굴림"/>
              </a:rPr>
              <a:t>서버에 전달</a:t>
            </a:r>
            <a:endParaRPr lang="ko-KR" altLang="en-US">
              <a:latin typeface="+mn-ea"/>
              <a:cs typeface="굴림"/>
            </a:endParaRPr>
          </a:p>
          <a:p>
            <a:pPr marL="690880" lvl="1" indent="-287655">
              <a:lnSpc>
                <a:spcPct val="100000"/>
              </a:lnSpc>
              <a:spcBef>
                <a:spcPts val="1440"/>
              </a:spcBef>
              <a:buChar char="-"/>
              <a:tabLst>
                <a:tab pos="690880" algn="l"/>
                <a:tab pos="691515" algn="l"/>
              </a:tabLst>
              <a:defRPr/>
            </a:pPr>
            <a:r>
              <a:rPr lang="ko-KR" altLang="en-US">
                <a:latin typeface="+mn-ea"/>
                <a:cs typeface="굴림"/>
              </a:rPr>
              <a:t>탐지 품목 </a:t>
            </a:r>
            <a:r>
              <a:rPr lang="en-US" altLang="ko-KR">
                <a:latin typeface="+mn-ea"/>
                <a:cs typeface="굴림"/>
              </a:rPr>
              <a:t>예:</a:t>
            </a:r>
            <a:r>
              <a:rPr lang="ko-KR" altLang="en-US">
                <a:latin typeface="+mn-ea"/>
                <a:cs typeface="굴림"/>
              </a:rPr>
              <a:t> </a:t>
            </a:r>
            <a:r>
              <a:rPr lang="en-US" altLang="ko-KR">
                <a:latin typeface="+mn-ea"/>
                <a:cs typeface="굴림"/>
              </a:rPr>
              <a:t>의류(tie, handbag, suitcase),</a:t>
            </a:r>
            <a:r>
              <a:rPr lang="ko-KR" altLang="en-US">
                <a:latin typeface="+mn-ea"/>
                <a:cs typeface="굴림"/>
              </a:rPr>
              <a:t> 생활용품 </a:t>
            </a:r>
            <a:r>
              <a:rPr lang="en-US" altLang="ko-KR">
                <a:latin typeface="+mn-ea"/>
                <a:cs typeface="굴림"/>
              </a:rPr>
              <a:t>(umbrella),</a:t>
            </a:r>
            <a:r>
              <a:rPr lang="ko-KR" altLang="en-US">
                <a:latin typeface="+mn-ea"/>
                <a:cs typeface="굴림"/>
              </a:rPr>
              <a:t> </a:t>
            </a:r>
            <a:r>
              <a:rPr lang="en-US" altLang="ko-KR">
                <a:latin typeface="+mn-ea"/>
                <a:cs typeface="굴림"/>
              </a:rPr>
              <a:t>기타</a:t>
            </a:r>
            <a:r>
              <a:rPr lang="ko-KR" altLang="en-US">
                <a:latin typeface="+mn-ea"/>
                <a:cs typeface="굴림"/>
              </a:rPr>
              <a:t> 쓰레기</a:t>
            </a:r>
            <a:r>
              <a:rPr lang="en-US" altLang="ko-KR">
                <a:latin typeface="+mn-ea"/>
                <a:cs typeface="굴림"/>
              </a:rPr>
              <a:t>(baseball bat, skateboard, baseballglove, tennis racket), </a:t>
            </a:r>
            <a:r>
              <a:rPr lang="ko-KR" altLang="en-US">
                <a:latin typeface="+mn-ea"/>
                <a:cs typeface="굴림"/>
              </a:rPr>
              <a:t>생활</a:t>
            </a:r>
            <a:r>
              <a:rPr lang="en-US" altLang="ko-KR">
                <a:latin typeface="+mn-ea"/>
                <a:cs typeface="굴림"/>
              </a:rPr>
              <a:t>쓰레기(bottle, wine glass, cup, fork, knife, spoon, bowl),</a:t>
            </a:r>
            <a:r>
              <a:rPr lang="ko-KR" altLang="en-US">
                <a:latin typeface="+mn-ea"/>
                <a:cs typeface="굴림"/>
              </a:rPr>
              <a:t> </a:t>
            </a:r>
            <a:r>
              <a:rPr lang="en-US" altLang="ko-KR">
                <a:latin typeface="+mn-ea"/>
                <a:cs typeface="굴림"/>
              </a:rPr>
              <a:t>음식물 쓰레기(banana, apple, sandwich, orange, broccoli, carrot, hot dog, pizza, donut, cake)</a:t>
            </a:r>
            <a:r>
              <a:rPr lang="ko-KR" altLang="en-US">
                <a:latin typeface="+mn-ea"/>
                <a:cs typeface="굴림"/>
              </a:rPr>
              <a:t> 등</a:t>
            </a:r>
            <a:endParaRPr lang="ko-KR" altLang="en-US">
              <a:latin typeface="+mn-ea"/>
              <a:cs typeface="굴림"/>
            </a:endParaRPr>
          </a:p>
          <a:p>
            <a:pPr marL="233680" lvl="0" indent="-287655">
              <a:spcBef>
                <a:spcPts val="1440"/>
              </a:spcBef>
              <a:buChar char="-"/>
              <a:tabLst>
                <a:tab pos="690880" algn="l"/>
                <a:tab pos="691515" algn="l"/>
              </a:tabLst>
              <a:defRPr/>
            </a:pPr>
            <a:endParaRPr>
              <a:latin typeface="+mn-ea"/>
              <a:cs typeface="굴림"/>
            </a:endParaRPr>
          </a:p>
        </p:txBody>
      </p:sp>
    </p:spTree>
    <p:extLst>
      <p:ext uri="{BB962C8B-B14F-4D97-AF65-F5344CB8AC3E}">
        <p14:creationId xmlns:p14="http://schemas.microsoft.com/office/powerpoint/2010/main" val="210961140"/>
      </p:ext>
    </p:extLst>
  </p:cSld>
  <p:clrMapOvr>
    <a:masterClrMapping/>
  </p:clrMapOvr>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a:spAutoFit/>
          </a:bodyPr>
          <a:lstStyle/>
          <a:p>
            <a:pPr marL="12700" lvl="0">
              <a:lnSpc>
                <a:spcPct val="100000"/>
              </a:lnSpc>
              <a:spcBef>
                <a:spcPts val="100"/>
              </a:spcBef>
              <a:defRPr/>
            </a:pPr>
            <a:r>
              <a:rPr sz="1400" b="1">
                <a:solidFill>
                  <a:srgbClr val="1f497d"/>
                </a:solidFill>
                <a:latin typeface="Times New Roman"/>
                <a:cs typeface="Times New Roman"/>
              </a:rPr>
              <a:t>Image </a:t>
            </a:r>
            <a:r>
              <a:rPr sz="1400" b="1" spc="-5">
                <a:solidFill>
                  <a:srgbClr val="1f497d"/>
                </a:solidFill>
                <a:latin typeface="Times New Roman"/>
                <a:cs typeface="Times New Roman"/>
              </a:rPr>
              <a:t>Processing</a:t>
            </a:r>
            <a:r>
              <a:rPr sz="1400" b="1" spc="-70">
                <a:solidFill>
                  <a:srgbClr val="1f497d"/>
                </a:solidFill>
                <a:latin typeface="Times New Roman"/>
                <a:cs typeface="Times New Roman"/>
              </a:rPr>
              <a:t> </a:t>
            </a:r>
            <a:r>
              <a:rPr sz="1400" b="1">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idx="0"/>
          </p:nvPr>
        </p:nvSpPr>
        <p:spPr>
          <a:xfrm>
            <a:off x="574040" y="609888"/>
            <a:ext cx="7807960" cy="321242"/>
          </a:xfrm>
          <a:prstGeom prst="rect">
            <a:avLst/>
          </a:prstGeom>
        </p:spPr>
        <p:txBody>
          <a:bodyPr vert="horz" wrap="square" lIns="0" tIns="13335" rIns="0" bIns="0">
            <a:spAutoFit/>
          </a:bodyPr>
          <a:lstStyle/>
          <a:p>
            <a:pPr marL="12700" lvl="0">
              <a:spcBef>
                <a:spcPts val="104"/>
              </a:spcBef>
              <a:defRPr/>
            </a:pPr>
            <a:r>
              <a:rPr lang="ko-KR" altLang="en-US" sz="2000"/>
              <a:t>기능</a:t>
            </a:r>
            <a:r>
              <a:rPr lang="en-US" altLang="ko-KR" sz="2000" i="1">
                <a:solidFill>
                  <a:srgbClr val="ff0000"/>
                </a:solidFill>
              </a:rPr>
              <a:t>(</a:t>
            </a:r>
            <a:r>
              <a:rPr lang="ko-KR" altLang="en-US" sz="2000" i="1">
                <a:solidFill>
                  <a:srgbClr val="ff0000"/>
                </a:solidFill>
              </a:rPr>
              <a:t>부족한 설명 추거</a:t>
            </a:r>
            <a:r>
              <a:rPr lang="en-US" altLang="ko-KR" sz="2000" i="1">
                <a:solidFill>
                  <a:srgbClr val="ff0000"/>
                </a:solidFill>
              </a:rPr>
              <a:t>,</a:t>
            </a:r>
            <a:r>
              <a:rPr lang="ko-KR" altLang="en-US" sz="2000" i="1">
                <a:solidFill>
                  <a:srgbClr val="ff0000"/>
                </a:solidFill>
              </a:rPr>
              <a:t> 신규 또는 추가 기능 중심</a:t>
            </a:r>
            <a:r>
              <a:rPr lang="en-US" altLang="ko-KR" sz="2000" i="1">
                <a:solidFill>
                  <a:srgbClr val="ff0000"/>
                </a:solidFill>
              </a:rPr>
              <a:t>,</a:t>
            </a:r>
            <a:r>
              <a:rPr lang="ko-KR" altLang="en-US" sz="2000" i="1">
                <a:solidFill>
                  <a:srgbClr val="ff0000"/>
                </a:solidFill>
              </a:rPr>
              <a:t> 페이지 추가 가능</a:t>
            </a:r>
            <a:r>
              <a:rPr lang="en-US" altLang="ko-KR" sz="2000" i="1">
                <a:solidFill>
                  <a:srgbClr val="ff0000"/>
                </a:solidFill>
              </a:rPr>
              <a:t>)</a:t>
            </a:r>
            <a:endParaRPr i="1">
              <a:solidFill>
                <a:srgbClr val="ff0000"/>
              </a:solidFill>
            </a:endParaRPr>
          </a:p>
        </p:txBody>
      </p:sp>
      <p:sp>
        <p:nvSpPr>
          <p:cNvPr id="4" name="object 4"/>
          <p:cNvSpPr txBox="1"/>
          <p:nvPr/>
        </p:nvSpPr>
        <p:spPr>
          <a:xfrm>
            <a:off x="574040" y="1124817"/>
            <a:ext cx="8080375" cy="4304433"/>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pc="-5">
                <a:solidFill>
                  <a:srgbClr val="558ed5"/>
                </a:solidFill>
                <a:latin typeface="+mn-ea"/>
                <a:cs typeface="맑은 고딕"/>
              </a:rPr>
              <a:t>Edge System 기능</a:t>
            </a:r>
            <a:endParaRPr lang="ko-KR" altLang="en-US" spc="-5">
              <a:solidFill>
                <a:srgbClr val="558ed5"/>
              </a:solidFill>
              <a:latin typeface="+mn-ea"/>
              <a:cs typeface="맑은 고딕"/>
            </a:endParaRPr>
          </a:p>
          <a:p>
            <a:pPr marL="403225" lvl="1" indent="0">
              <a:lnSpc>
                <a:spcPct val="100000"/>
              </a:lnSpc>
              <a:spcBef>
                <a:spcPts val="1440"/>
              </a:spcBef>
              <a:buNone/>
              <a:tabLst>
                <a:tab pos="690880" algn="l"/>
                <a:tab pos="691515" algn="l"/>
              </a:tabLst>
              <a:defRPr/>
            </a:pPr>
            <a:r>
              <a:rPr lang="ko-KR" altLang="en-US" b="1">
                <a:latin typeface="+mn-ea"/>
                <a:cs typeface="굴림"/>
              </a:rPr>
              <a:t>기능 </a:t>
            </a:r>
            <a:r>
              <a:rPr lang="en-US" altLang="ko-KR" b="1">
                <a:latin typeface="+mn-ea"/>
                <a:cs typeface="굴림"/>
              </a:rPr>
              <a:t>2)</a:t>
            </a:r>
            <a:r>
              <a:rPr lang="ko-KR" altLang="en-US" b="1">
                <a:latin typeface="+mn-ea"/>
                <a:cs typeface="굴림"/>
              </a:rPr>
              <a:t> 무단 투기 감지</a:t>
            </a:r>
            <a:endParaRPr lang="ko-KR" altLang="en-US" b="1">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스티커를 붙여 내놓아야하는 폐기물을 분리수거 구역이 아닌 구역 내에서 투기 시 무단 투기로 자동 판단</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탐지 품목 예</a:t>
            </a:r>
            <a:r>
              <a:rPr lang="en-US" altLang="ko-KR">
                <a:latin typeface="+mn-ea"/>
                <a:cs typeface="굴림"/>
              </a:rPr>
              <a:t>)</a:t>
            </a:r>
            <a:r>
              <a:rPr lang="ko-KR" altLang="en-US">
                <a:latin typeface="+mn-ea"/>
                <a:cs typeface="굴림"/>
              </a:rPr>
              <a:t> chair, bicycle, dining table, tv, laptop 등</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감지된 무단 투기물 이미지를 자동 저장하여 기타 데이터를 함께 기록함</a:t>
            </a:r>
            <a:r>
              <a:rPr lang="en-US" altLang="ko-KR">
                <a:latin typeface="+mn-ea"/>
                <a:cs typeface="굴림"/>
              </a:rPr>
              <a:t>.</a:t>
            </a:r>
            <a:r>
              <a:rPr lang="ko-KR" altLang="en-US">
                <a:latin typeface="+mn-ea"/>
                <a:cs typeface="굴림"/>
              </a:rPr>
              <a:t> 이후</a:t>
            </a:r>
            <a:r>
              <a:rPr lang="en-US" altLang="ko-KR">
                <a:latin typeface="+mn-ea"/>
                <a:cs typeface="굴림"/>
              </a:rPr>
              <a:t> rest api</a:t>
            </a:r>
            <a:r>
              <a:rPr lang="ko-KR" altLang="en-US">
                <a:latin typeface="+mn-ea"/>
                <a:cs typeface="굴림"/>
              </a:rPr>
              <a:t>를 통하여 저장된 이벤트를 </a:t>
            </a:r>
            <a:r>
              <a:rPr lang="en-US" altLang="ko-KR">
                <a:latin typeface="+mn-ea"/>
                <a:cs typeface="굴림"/>
              </a:rPr>
              <a:t>django </a:t>
            </a:r>
            <a:r>
              <a:rPr lang="ko-KR" altLang="en-US">
                <a:latin typeface="+mn-ea"/>
                <a:cs typeface="굴림"/>
              </a:rPr>
              <a:t>서버에 전달</a:t>
            </a:r>
            <a:endParaRPr lang="ko-KR" altLang="en-US">
              <a:latin typeface="+mn-ea"/>
              <a:cs typeface="굴림"/>
            </a:endParaRPr>
          </a:p>
          <a:p>
            <a:pPr marL="403225" lvl="1" indent="0">
              <a:lnSpc>
                <a:spcPct val="100000"/>
              </a:lnSpc>
              <a:spcBef>
                <a:spcPts val="1440"/>
              </a:spcBef>
              <a:buNone/>
              <a:tabLst>
                <a:tab pos="690880" algn="l"/>
                <a:tab pos="691515" algn="l"/>
              </a:tabLst>
              <a:defRPr/>
            </a:pPr>
            <a:endParaRPr lang="ko-KR" altLang="en-US">
              <a:latin typeface="+mn-ea"/>
              <a:cs typeface="굴림"/>
            </a:endParaRPr>
          </a:p>
          <a:p>
            <a:pPr marL="403225" lvl="1" indent="0">
              <a:lnSpc>
                <a:spcPct val="100000"/>
              </a:lnSpc>
              <a:spcBef>
                <a:spcPts val="1440"/>
              </a:spcBef>
              <a:buNone/>
              <a:tabLst>
                <a:tab pos="690880" algn="l"/>
                <a:tab pos="691515" algn="l"/>
              </a:tabLst>
              <a:defRPr/>
            </a:pPr>
            <a:r>
              <a:rPr lang="ko-KR" altLang="en-US" b="1">
                <a:latin typeface="+mn-ea"/>
                <a:cs typeface="굴림"/>
              </a:rPr>
              <a:t>기타 기능</a:t>
            </a:r>
            <a:r>
              <a:rPr lang="en-US" altLang="ko-KR" b="1">
                <a:latin typeface="+mn-ea"/>
                <a:cs typeface="굴림"/>
              </a:rPr>
              <a:t>)</a:t>
            </a:r>
            <a:r>
              <a:rPr lang="ko-KR" altLang="en-US" b="1">
                <a:latin typeface="+mn-ea"/>
                <a:cs typeface="굴림"/>
              </a:rPr>
              <a:t> </a:t>
            </a:r>
            <a:endParaRPr lang="ko-KR" altLang="en-US" b="1">
              <a:latin typeface="+mn-ea"/>
              <a:cs typeface="굴림"/>
            </a:endParaRPr>
          </a:p>
          <a:p>
            <a:pPr marL="403225" lvl="1" indent="0">
              <a:lnSpc>
                <a:spcPct val="100000"/>
              </a:lnSpc>
              <a:spcBef>
                <a:spcPts val="1440"/>
              </a:spcBef>
              <a:buNone/>
              <a:tabLst>
                <a:tab pos="690880" algn="l"/>
                <a:tab pos="691515" algn="l"/>
              </a:tabLst>
              <a:defRPr/>
            </a:pPr>
            <a:r>
              <a:rPr lang="ko-KR" altLang="en-US" b="0">
                <a:latin typeface="+mn-ea"/>
                <a:cs typeface="굴림"/>
              </a:rPr>
              <a:t>사용자 보안 기능</a:t>
            </a:r>
            <a:r>
              <a:rPr lang="en-US" altLang="ko-KR" b="0">
                <a:latin typeface="+mn-ea"/>
                <a:cs typeface="굴림"/>
              </a:rPr>
              <a:t>,</a:t>
            </a:r>
            <a:r>
              <a:rPr lang="ko-KR" altLang="en-US" b="0">
                <a:latin typeface="+mn-ea"/>
                <a:cs typeface="굴림"/>
              </a:rPr>
              <a:t> 쿨다운 및 연속 게시 방지 기능</a:t>
            </a:r>
            <a:r>
              <a:rPr lang="en-US" altLang="ko-KR" b="0">
                <a:latin typeface="+mn-ea"/>
                <a:cs typeface="굴림"/>
              </a:rPr>
              <a:t>,</a:t>
            </a:r>
            <a:r>
              <a:rPr lang="ko-KR" altLang="en-US" b="0">
                <a:latin typeface="+mn-ea"/>
                <a:cs typeface="굴림"/>
              </a:rPr>
              <a:t> 로컬에 이미지 저장 기능을 제공함</a:t>
            </a:r>
            <a:endParaRPr lang="ko-KR" altLang="en-US" b="0">
              <a:latin typeface="+mn-ea"/>
              <a:cs typeface="굴림"/>
            </a:endParaRPr>
          </a:p>
        </p:txBody>
      </p:sp>
    </p:spTree>
    <p:extLst>
      <p:ext uri="{BB962C8B-B14F-4D97-AF65-F5344CB8AC3E}">
        <p14:creationId xmlns:p14="http://schemas.microsoft.com/office/powerpoint/2010/main" val="4113131580"/>
      </p:ext>
    </p:extLst>
  </p:cSld>
  <p:clrMapOvr>
    <a:masterClrMapping/>
  </p:clrMapOvr>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a:spAutoFit/>
          </a:bodyPr>
          <a:lstStyle/>
          <a:p>
            <a:pPr marL="12700" lvl="0">
              <a:lnSpc>
                <a:spcPct val="100000"/>
              </a:lnSpc>
              <a:spcBef>
                <a:spcPts val="100"/>
              </a:spcBef>
              <a:defRPr/>
            </a:pPr>
            <a:r>
              <a:rPr sz="1400" b="1">
                <a:solidFill>
                  <a:srgbClr val="1f497d"/>
                </a:solidFill>
                <a:latin typeface="Times New Roman"/>
                <a:cs typeface="Times New Roman"/>
              </a:rPr>
              <a:t>Image </a:t>
            </a:r>
            <a:r>
              <a:rPr sz="1400" b="1" spc="-5">
                <a:solidFill>
                  <a:srgbClr val="1f497d"/>
                </a:solidFill>
                <a:latin typeface="Times New Roman"/>
                <a:cs typeface="Times New Roman"/>
              </a:rPr>
              <a:t>Processing</a:t>
            </a:r>
            <a:r>
              <a:rPr sz="1400" b="1" spc="-70">
                <a:solidFill>
                  <a:srgbClr val="1f497d"/>
                </a:solidFill>
                <a:latin typeface="Times New Roman"/>
                <a:cs typeface="Times New Roman"/>
              </a:rPr>
              <a:t> </a:t>
            </a:r>
            <a:r>
              <a:rPr sz="1400" b="1">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idx="0"/>
          </p:nvPr>
        </p:nvSpPr>
        <p:spPr>
          <a:xfrm>
            <a:off x="574040" y="609888"/>
            <a:ext cx="7807960" cy="321242"/>
          </a:xfrm>
          <a:prstGeom prst="rect">
            <a:avLst/>
          </a:prstGeom>
        </p:spPr>
        <p:txBody>
          <a:bodyPr vert="horz" wrap="square" lIns="0" tIns="13335" rIns="0" bIns="0">
            <a:spAutoFit/>
          </a:bodyPr>
          <a:lstStyle/>
          <a:p>
            <a:pPr marL="12700" lvl="0">
              <a:spcBef>
                <a:spcPts val="104"/>
              </a:spcBef>
              <a:defRPr/>
            </a:pPr>
            <a:r>
              <a:rPr lang="ko-KR" altLang="en-US" sz="2000"/>
              <a:t>기능</a:t>
            </a:r>
            <a:r>
              <a:rPr lang="en-US" altLang="ko-KR" sz="2000" i="1">
                <a:solidFill>
                  <a:srgbClr val="ff0000"/>
                </a:solidFill>
              </a:rPr>
              <a:t>(</a:t>
            </a:r>
            <a:r>
              <a:rPr lang="ko-KR" altLang="en-US" sz="2000" i="1">
                <a:solidFill>
                  <a:srgbClr val="ff0000"/>
                </a:solidFill>
              </a:rPr>
              <a:t>부족한 설명 추거</a:t>
            </a:r>
            <a:r>
              <a:rPr lang="en-US" altLang="ko-KR" sz="2000" i="1">
                <a:solidFill>
                  <a:srgbClr val="ff0000"/>
                </a:solidFill>
              </a:rPr>
              <a:t>,</a:t>
            </a:r>
            <a:r>
              <a:rPr lang="ko-KR" altLang="en-US" sz="2000" i="1">
                <a:solidFill>
                  <a:srgbClr val="ff0000"/>
                </a:solidFill>
              </a:rPr>
              <a:t> 신규 또는 추가 기능 중심</a:t>
            </a:r>
            <a:r>
              <a:rPr lang="en-US" altLang="ko-KR" sz="2000" i="1">
                <a:solidFill>
                  <a:srgbClr val="ff0000"/>
                </a:solidFill>
              </a:rPr>
              <a:t>,</a:t>
            </a:r>
            <a:r>
              <a:rPr lang="ko-KR" altLang="en-US" sz="2000" i="1">
                <a:solidFill>
                  <a:srgbClr val="ff0000"/>
                </a:solidFill>
              </a:rPr>
              <a:t> 페이지 추가 가능</a:t>
            </a:r>
            <a:r>
              <a:rPr lang="en-US" altLang="ko-KR" sz="2000" i="1">
                <a:solidFill>
                  <a:srgbClr val="ff0000"/>
                </a:solidFill>
              </a:rPr>
              <a:t>)</a:t>
            </a:r>
            <a:endParaRPr i="1">
              <a:solidFill>
                <a:srgbClr val="ff0000"/>
              </a:solidFill>
            </a:endParaRPr>
          </a:p>
        </p:txBody>
      </p:sp>
      <p:sp>
        <p:nvSpPr>
          <p:cNvPr id="4" name="object 4"/>
          <p:cNvSpPr txBox="1"/>
          <p:nvPr/>
        </p:nvSpPr>
        <p:spPr>
          <a:xfrm>
            <a:off x="574040" y="1124816"/>
            <a:ext cx="8080375" cy="4504459"/>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en-US" altLang="ko-KR" spc="-5">
                <a:solidFill>
                  <a:srgbClr val="558ed5"/>
                </a:solidFill>
                <a:latin typeface="+mn-ea"/>
                <a:cs typeface="맑은 고딕"/>
              </a:rPr>
              <a:t>Service</a:t>
            </a:r>
            <a:r>
              <a:rPr lang="ko-KR" altLang="en-US" spc="-5">
                <a:solidFill>
                  <a:srgbClr val="558ed5"/>
                </a:solidFill>
                <a:latin typeface="+mn-ea"/>
                <a:cs typeface="맑은 고딕"/>
              </a:rPr>
              <a:t> System 기능</a:t>
            </a:r>
            <a:endParaRPr lang="ko-KR" altLang="en-US" spc="-5">
              <a:solidFill>
                <a:srgbClr val="558ed5"/>
              </a:solidFill>
              <a:latin typeface="+mn-ea"/>
              <a:cs typeface="맑은 고딕"/>
            </a:endParaRPr>
          </a:p>
          <a:p>
            <a:pPr marL="403225" lvl="1" indent="0">
              <a:lnSpc>
                <a:spcPct val="100000"/>
              </a:lnSpc>
              <a:spcBef>
                <a:spcPts val="1440"/>
              </a:spcBef>
              <a:buNone/>
              <a:tabLst>
                <a:tab pos="690880" algn="l"/>
                <a:tab pos="691515" algn="l"/>
              </a:tabLst>
              <a:defRPr/>
            </a:pPr>
            <a:r>
              <a:rPr lang="en-US" altLang="ko-KR">
                <a:latin typeface="+mn-ea"/>
                <a:cs typeface="굴림"/>
              </a:rPr>
              <a:t>- </a:t>
            </a:r>
            <a:r>
              <a:rPr lang="ko-KR" altLang="en-US">
                <a:latin typeface="+mn-ea"/>
                <a:cs typeface="굴림"/>
              </a:rPr>
              <a:t>엣지 장치로부터 전송된 이벤트를 저장 및 통계화하고 안드로이드 클라이언트에게 제공</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 이벤트</a:t>
            </a:r>
            <a:r>
              <a:rPr lang="ko-KR" altLang="en-US">
                <a:latin typeface="+mn-ea"/>
                <a:cs typeface="굴림"/>
              </a:rPr>
              <a:t> </a:t>
            </a:r>
            <a:r>
              <a:rPr lang="en-US" altLang="ko-KR">
                <a:latin typeface="+mn-ea"/>
                <a:cs typeface="굴림"/>
              </a:rPr>
              <a:t>이미지 저장, 이벤트 유형별 기록(</a:t>
            </a:r>
            <a:r>
              <a:rPr lang="ko-KR" altLang="en-US">
                <a:latin typeface="+mn-ea"/>
                <a:cs typeface="굴림"/>
              </a:rPr>
              <a:t>분리수거 오류</a:t>
            </a:r>
            <a:r>
              <a:rPr lang="en-US" altLang="ko-KR">
                <a:latin typeface="+mn-ea"/>
                <a:cs typeface="굴림"/>
              </a:rPr>
              <a:t>,</a:t>
            </a:r>
            <a:r>
              <a:rPr lang="ko-KR" altLang="en-US">
                <a:latin typeface="+mn-ea"/>
                <a:cs typeface="굴림"/>
              </a:rPr>
              <a:t> 무단 투기</a:t>
            </a:r>
            <a:r>
              <a:rPr lang="en-US" altLang="ko-KR">
                <a:latin typeface="+mn-ea"/>
                <a:cs typeface="굴림"/>
              </a:rPr>
              <a:t>) 이미지, 객체 정보(</a:t>
            </a:r>
            <a:r>
              <a:rPr lang="ko-KR" altLang="en-US">
                <a:latin typeface="+mn-ea"/>
                <a:cs typeface="굴림"/>
              </a:rPr>
              <a:t>시간</a:t>
            </a:r>
            <a:r>
              <a:rPr lang="en-US" altLang="ko-KR">
                <a:latin typeface="+mn-ea"/>
                <a:cs typeface="굴림"/>
              </a:rPr>
              <a:t>,</a:t>
            </a:r>
            <a:r>
              <a:rPr lang="ko-KR" altLang="en-US">
                <a:latin typeface="+mn-ea"/>
                <a:cs typeface="굴림"/>
              </a:rPr>
              <a:t> 탐지 품목 등</a:t>
            </a:r>
            <a:r>
              <a:rPr lang="en-US" altLang="ko-KR">
                <a:latin typeface="+mn-ea"/>
                <a:cs typeface="굴림"/>
              </a:rPr>
              <a:t>) 저장</a:t>
            </a:r>
            <a:endParaRPr lang="en-US" altLang="ko-KR">
              <a:latin typeface="+mn-ea"/>
              <a:cs typeface="굴림"/>
            </a:endParaRPr>
          </a:p>
          <a:p>
            <a:pPr marL="690880" lvl="1" indent="-287655">
              <a:lnSpc>
                <a:spcPct val="100000"/>
              </a:lnSpc>
              <a:spcBef>
                <a:spcPts val="1440"/>
              </a:spcBef>
              <a:buChar char="-"/>
              <a:tabLst>
                <a:tab pos="690880" algn="l"/>
                <a:tab pos="691515" algn="l"/>
              </a:tabLst>
              <a:defRPr/>
            </a:pPr>
            <a:r>
              <a:rPr lang="ko-KR" altLang="en-US">
                <a:latin typeface="+mn-ea"/>
                <a:cs typeface="굴림"/>
              </a:rPr>
              <a:t>로그인 후 신고</a:t>
            </a:r>
            <a:r>
              <a:rPr lang="en-US" altLang="ko-KR">
                <a:latin typeface="+mn-ea"/>
                <a:cs typeface="굴림"/>
              </a:rPr>
              <a:t> 목록 및 상세 이미지 확인</a:t>
            </a:r>
            <a:r>
              <a:rPr lang="ko-KR" altLang="en-US">
                <a:latin typeface="+mn-ea"/>
                <a:cs typeface="굴림"/>
              </a:rPr>
              <a:t> 가능하며</a:t>
            </a:r>
            <a:r>
              <a:rPr lang="en-US" altLang="ko-KR">
                <a:latin typeface="+mn-ea"/>
                <a:cs typeface="굴림"/>
              </a:rPr>
              <a:t>,</a:t>
            </a:r>
            <a:r>
              <a:rPr lang="ko-KR" altLang="en-US">
                <a:latin typeface="+mn-ea"/>
                <a:cs typeface="굴림"/>
              </a:rPr>
              <a:t> 기본적인 게시글 관리 기능</a:t>
            </a:r>
            <a:r>
              <a:rPr lang="en-US" altLang="ko-KR">
                <a:latin typeface="+mn-ea"/>
                <a:cs typeface="굴림"/>
              </a:rPr>
              <a:t>(</a:t>
            </a:r>
            <a:r>
              <a:rPr lang="ko-KR" altLang="en-US">
                <a:latin typeface="+mn-ea"/>
                <a:cs typeface="굴림"/>
              </a:rPr>
              <a:t>목록 조회</a:t>
            </a:r>
            <a:r>
              <a:rPr lang="en-US" altLang="ko-KR">
                <a:latin typeface="+mn-ea"/>
                <a:cs typeface="굴림"/>
              </a:rPr>
              <a:t>,</a:t>
            </a:r>
            <a:r>
              <a:rPr lang="ko-KR" altLang="en-US">
                <a:latin typeface="+mn-ea"/>
                <a:cs typeface="굴림"/>
              </a:rPr>
              <a:t> 글 작성</a:t>
            </a:r>
            <a:r>
              <a:rPr lang="en-US" altLang="ko-KR">
                <a:latin typeface="+mn-ea"/>
                <a:cs typeface="굴림"/>
              </a:rPr>
              <a:t>,</a:t>
            </a:r>
            <a:r>
              <a:rPr lang="ko-KR" altLang="en-US">
                <a:latin typeface="+mn-ea"/>
                <a:cs typeface="굴림"/>
              </a:rPr>
              <a:t> 수정</a:t>
            </a:r>
            <a:r>
              <a:rPr lang="en-US" altLang="ko-KR">
                <a:latin typeface="+mn-ea"/>
                <a:cs typeface="굴림"/>
              </a:rPr>
              <a:t>,</a:t>
            </a:r>
            <a:r>
              <a:rPr lang="ko-KR" altLang="en-US">
                <a:latin typeface="+mn-ea"/>
                <a:cs typeface="굴림"/>
              </a:rPr>
              <a:t> 삭제</a:t>
            </a:r>
            <a:r>
              <a:rPr lang="en-US" altLang="ko-KR">
                <a:latin typeface="+mn-ea"/>
                <a:cs typeface="굴림"/>
              </a:rPr>
              <a:t>)</a:t>
            </a:r>
            <a:r>
              <a:rPr lang="ko-KR" altLang="en-US">
                <a:latin typeface="+mn-ea"/>
                <a:cs typeface="굴림"/>
              </a:rPr>
              <a:t>을 제공</a:t>
            </a:r>
            <a:r>
              <a:rPr lang="en-US" altLang="ko-KR">
                <a:latin typeface="+mn-ea"/>
                <a:cs typeface="굴림"/>
              </a:rPr>
              <a:t>.</a:t>
            </a:r>
            <a:endParaRPr lang="en-US" altLang="ko-KR">
              <a:latin typeface="+mn-ea"/>
              <a:cs typeface="굴림"/>
            </a:endParaRPr>
          </a:p>
          <a:p>
            <a:pPr marL="690880" lvl="1" indent="-287655">
              <a:lnSpc>
                <a:spcPct val="100000"/>
              </a:lnSpc>
              <a:spcBef>
                <a:spcPts val="1440"/>
              </a:spcBef>
              <a:buChar char="-"/>
              <a:tabLst>
                <a:tab pos="690880" algn="l"/>
                <a:tab pos="691515" algn="l"/>
              </a:tabLst>
              <a:defRPr/>
            </a:pPr>
            <a:r>
              <a:rPr lang="ko-KR" altLang="en-US">
                <a:latin typeface="+mn-ea"/>
                <a:cs typeface="굴림"/>
              </a:rPr>
              <a:t>더하여 게시글 검색 기능과 최근에 발생한 신고글 알림 기능</a:t>
            </a:r>
            <a:r>
              <a:rPr lang="en-US" altLang="ko-KR">
                <a:latin typeface="+mn-ea"/>
                <a:cs typeface="굴림"/>
              </a:rPr>
              <a:t>,</a:t>
            </a:r>
            <a:r>
              <a:rPr lang="ko-KR" altLang="en-US">
                <a:latin typeface="+mn-ea"/>
                <a:cs typeface="굴림"/>
              </a:rPr>
              <a:t> 분리수거 오류 및 무단 투기 감지 횟수와 탐지된 항목들의 통계를 확인할 수 있는 통계 기능과</a:t>
            </a:r>
            <a:r>
              <a:rPr lang="en-US" altLang="ko-KR">
                <a:latin typeface="+mn-ea"/>
                <a:cs typeface="굴림"/>
              </a:rPr>
              <a:t>,</a:t>
            </a:r>
            <a:r>
              <a:rPr lang="ko-KR" altLang="en-US">
                <a:latin typeface="+mn-ea"/>
                <a:cs typeface="굴림"/>
              </a:rPr>
              <a:t> 처리 완료 여부를 체크할 수 있는 체크박스 기능을 제공함</a:t>
            </a:r>
            <a:r>
              <a:rPr lang="en-US" altLang="ko-KR">
                <a:latin typeface="+mn-ea"/>
                <a:cs typeface="굴림"/>
              </a:rPr>
              <a:t>.</a:t>
            </a:r>
            <a:r>
              <a:rPr lang="ko-KR" altLang="en-US">
                <a:latin typeface="+mn-ea"/>
                <a:cs typeface="굴림"/>
              </a:rPr>
              <a:t> </a:t>
            </a:r>
            <a:endParaRPr lang="ko-KR" altLang="en-US">
              <a:latin typeface="+mn-ea"/>
              <a:cs typeface="굴림"/>
            </a:endParaRPr>
          </a:p>
          <a:p>
            <a:pPr marL="690880" lvl="1" indent="-287655">
              <a:lnSpc>
                <a:spcPct val="100000"/>
              </a:lnSpc>
              <a:spcBef>
                <a:spcPts val="1440"/>
              </a:spcBef>
              <a:buChar char="-"/>
              <a:tabLst>
                <a:tab pos="690880" algn="l"/>
                <a:tab pos="691515" algn="l"/>
              </a:tabLst>
              <a:defRPr/>
            </a:pPr>
            <a:r>
              <a:rPr lang="ko-KR" altLang="en-US">
                <a:latin typeface="+mn-ea"/>
                <a:cs typeface="굴림"/>
              </a:rPr>
              <a:t>더하여 이 모든 기능들을 안드로이드에서 사용할 수 있도록 </a:t>
            </a:r>
            <a:r>
              <a:rPr lang="en-US" altLang="ko-KR">
                <a:latin typeface="+mn-ea"/>
                <a:cs typeface="굴림"/>
              </a:rPr>
              <a:t>Rest api</a:t>
            </a:r>
            <a:r>
              <a:rPr lang="ko-KR" altLang="en-US">
                <a:latin typeface="+mn-ea"/>
                <a:cs typeface="굴림"/>
              </a:rPr>
              <a:t> 형태로 제공함</a:t>
            </a:r>
            <a:endParaRPr lang="ko-KR" altLang="en-US">
              <a:latin typeface="+mn-ea"/>
              <a:cs typeface="굴림"/>
            </a:endParaRPr>
          </a:p>
          <a:p>
            <a:pPr marL="12065" lvl="0" indent="0">
              <a:lnSpc>
                <a:spcPct val="100000"/>
              </a:lnSpc>
              <a:spcBef>
                <a:spcPts val="104"/>
              </a:spcBef>
              <a:buFont typeface="Wingdings"/>
              <a:buNone/>
              <a:tabLst>
                <a:tab pos="299720" algn="l"/>
              </a:tabLst>
              <a:defRPr/>
            </a:pPr>
            <a:endParaRPr>
              <a:latin typeface="+mn-ea"/>
              <a:cs typeface="굴림"/>
            </a:endParaRPr>
          </a:p>
        </p:txBody>
      </p:sp>
    </p:spTree>
    <p:extLst>
      <p:ext uri="{BB962C8B-B14F-4D97-AF65-F5344CB8AC3E}">
        <p14:creationId xmlns:p14="http://schemas.microsoft.com/office/powerpoint/2010/main" val="3782406733"/>
      </p:ext>
    </p:extLst>
  </p:cSld>
  <p:clrMapOvr>
    <a:masterClrMapping/>
  </p:clrMapOvr>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a:spAutoFit/>
          </a:bodyPr>
          <a:lstStyle/>
          <a:p>
            <a:pPr marL="12700" lvl="0">
              <a:lnSpc>
                <a:spcPct val="100000"/>
              </a:lnSpc>
              <a:spcBef>
                <a:spcPts val="100"/>
              </a:spcBef>
              <a:defRPr/>
            </a:pPr>
            <a:r>
              <a:rPr sz="1400" b="1">
                <a:solidFill>
                  <a:srgbClr val="1f497d"/>
                </a:solidFill>
                <a:latin typeface="Times New Roman"/>
                <a:cs typeface="Times New Roman"/>
              </a:rPr>
              <a:t>Image </a:t>
            </a:r>
            <a:r>
              <a:rPr sz="1400" b="1" spc="-5">
                <a:solidFill>
                  <a:srgbClr val="1f497d"/>
                </a:solidFill>
                <a:latin typeface="Times New Roman"/>
                <a:cs typeface="Times New Roman"/>
              </a:rPr>
              <a:t>Processing</a:t>
            </a:r>
            <a:r>
              <a:rPr sz="1400" b="1" spc="-70">
                <a:solidFill>
                  <a:srgbClr val="1f497d"/>
                </a:solidFill>
                <a:latin typeface="Times New Roman"/>
                <a:cs typeface="Times New Roman"/>
              </a:rPr>
              <a:t> </a:t>
            </a:r>
            <a:r>
              <a:rPr sz="1400" b="1">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idx="0"/>
          </p:nvPr>
        </p:nvSpPr>
        <p:spPr>
          <a:xfrm>
            <a:off x="574040" y="609888"/>
            <a:ext cx="7807960" cy="321242"/>
          </a:xfrm>
          <a:prstGeom prst="rect">
            <a:avLst/>
          </a:prstGeom>
        </p:spPr>
        <p:txBody>
          <a:bodyPr vert="horz" wrap="square" lIns="0" tIns="13335" rIns="0" bIns="0">
            <a:spAutoFit/>
          </a:bodyPr>
          <a:lstStyle/>
          <a:p>
            <a:pPr marL="12700" lvl="0">
              <a:spcBef>
                <a:spcPts val="104"/>
              </a:spcBef>
              <a:defRPr/>
            </a:pPr>
            <a:r>
              <a:rPr lang="ko-KR" altLang="en-US" sz="2000"/>
              <a:t>기능</a:t>
            </a:r>
            <a:r>
              <a:rPr lang="en-US" altLang="ko-KR" sz="2000" i="1">
                <a:solidFill>
                  <a:srgbClr val="ff0000"/>
                </a:solidFill>
              </a:rPr>
              <a:t>(</a:t>
            </a:r>
            <a:r>
              <a:rPr lang="ko-KR" altLang="en-US" sz="2000" i="1">
                <a:solidFill>
                  <a:srgbClr val="ff0000"/>
                </a:solidFill>
              </a:rPr>
              <a:t>부족한 설명 추거</a:t>
            </a:r>
            <a:r>
              <a:rPr lang="en-US" altLang="ko-KR" sz="2000" i="1">
                <a:solidFill>
                  <a:srgbClr val="ff0000"/>
                </a:solidFill>
              </a:rPr>
              <a:t>,</a:t>
            </a:r>
            <a:r>
              <a:rPr lang="ko-KR" altLang="en-US" sz="2000" i="1">
                <a:solidFill>
                  <a:srgbClr val="ff0000"/>
                </a:solidFill>
              </a:rPr>
              <a:t> 신규 또는 추가 기능 중심</a:t>
            </a:r>
            <a:r>
              <a:rPr lang="en-US" altLang="ko-KR" sz="2000" i="1">
                <a:solidFill>
                  <a:srgbClr val="ff0000"/>
                </a:solidFill>
              </a:rPr>
              <a:t>,</a:t>
            </a:r>
            <a:r>
              <a:rPr lang="ko-KR" altLang="en-US" sz="2000" i="1">
                <a:solidFill>
                  <a:srgbClr val="ff0000"/>
                </a:solidFill>
              </a:rPr>
              <a:t> 페이지 추가 가능</a:t>
            </a:r>
            <a:r>
              <a:rPr lang="en-US" altLang="ko-KR" sz="2000" i="1">
                <a:solidFill>
                  <a:srgbClr val="ff0000"/>
                </a:solidFill>
              </a:rPr>
              <a:t>)</a:t>
            </a:r>
            <a:endParaRPr i="1">
              <a:solidFill>
                <a:srgbClr val="ff0000"/>
              </a:solidFill>
            </a:endParaRPr>
          </a:p>
        </p:txBody>
      </p:sp>
      <p:sp>
        <p:nvSpPr>
          <p:cNvPr id="4" name="object 4"/>
          <p:cNvSpPr txBox="1"/>
          <p:nvPr/>
        </p:nvSpPr>
        <p:spPr>
          <a:xfrm>
            <a:off x="574040" y="1124817"/>
            <a:ext cx="8080375" cy="6895233"/>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en-US" altLang="ko-KR" spc="-5">
                <a:solidFill>
                  <a:srgbClr val="558ed5"/>
                </a:solidFill>
                <a:latin typeface="+mn-ea"/>
                <a:cs typeface="맑은 고딕"/>
              </a:rPr>
              <a:t>Client</a:t>
            </a:r>
            <a:r>
              <a:rPr lang="ko-KR" altLang="en-US" spc="-5">
                <a:solidFill>
                  <a:srgbClr val="558ed5"/>
                </a:solidFill>
                <a:latin typeface="+mn-ea"/>
                <a:cs typeface="맑은 고딕"/>
              </a:rPr>
              <a:t> 기능</a:t>
            </a:r>
            <a:endParaRPr lang="ko-KR" altLang="en-US" spc="-5">
              <a:solidFill>
                <a:srgbClr val="558ed5"/>
              </a:solidFill>
              <a:latin typeface="+mn-ea"/>
              <a:cs typeface="맑은 고딕"/>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사용자</a:t>
            </a:r>
            <a:r>
              <a:rPr lang="en-US" altLang="ko-KR">
                <a:latin typeface="+mn-ea"/>
                <a:cs typeface="굴림"/>
              </a:rPr>
              <a:t>가 스마트폰에서 실시간으로</a:t>
            </a:r>
            <a:r>
              <a:rPr lang="ko-KR" altLang="en-US">
                <a:latin typeface="+mn-ea"/>
                <a:cs typeface="굴림"/>
              </a:rPr>
              <a:t> 분리수거 이상</a:t>
            </a:r>
            <a:r>
              <a:rPr lang="en-US" altLang="ko-KR">
                <a:latin typeface="+mn-ea"/>
                <a:cs typeface="굴림"/>
              </a:rPr>
              <a:t>/</a:t>
            </a:r>
            <a:r>
              <a:rPr lang="ko-KR" altLang="en-US">
                <a:latin typeface="+mn-ea"/>
                <a:cs typeface="굴림"/>
              </a:rPr>
              <a:t> 무단 투기</a:t>
            </a:r>
            <a:r>
              <a:rPr lang="en-US" altLang="ko-KR">
                <a:latin typeface="+mn-ea"/>
                <a:cs typeface="굴림"/>
              </a:rPr>
              <a:t> 이벤트를 확인하고, 처리 및 통계를 조회</a:t>
            </a:r>
            <a:r>
              <a:rPr lang="ko-KR" altLang="en-US">
                <a:latin typeface="+mn-ea"/>
                <a:cs typeface="굴림"/>
              </a:rPr>
              <a:t>할 수 있음</a:t>
            </a:r>
            <a:r>
              <a:rPr lang="en-US" altLang="ko-KR">
                <a:latin typeface="+mn-ea"/>
                <a:cs typeface="굴림"/>
              </a:rPr>
              <a:t>. django </a:t>
            </a:r>
            <a:r>
              <a:rPr lang="ko-KR" altLang="en-US">
                <a:latin typeface="+mn-ea"/>
                <a:cs typeface="굴림"/>
              </a:rPr>
              <a:t>서버에서 </a:t>
            </a:r>
            <a:r>
              <a:rPr lang="en-US" altLang="ko-KR">
                <a:latin typeface="+mn-ea"/>
                <a:cs typeface="굴림"/>
              </a:rPr>
              <a:t>rest api</a:t>
            </a:r>
            <a:r>
              <a:rPr lang="ko-KR" altLang="en-US">
                <a:latin typeface="+mn-ea"/>
                <a:cs typeface="굴림"/>
              </a:rPr>
              <a:t>를 통해 정보를 가져오고 화면에 표시함</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기본적인 게시글 관리 기능</a:t>
            </a:r>
            <a:r>
              <a:rPr lang="en-US" altLang="ko-KR">
                <a:latin typeface="+mn-ea"/>
                <a:cs typeface="굴림"/>
              </a:rPr>
              <a:t>(</a:t>
            </a:r>
            <a:r>
              <a:rPr lang="ko-KR" altLang="en-US">
                <a:latin typeface="+mn-ea"/>
                <a:cs typeface="굴림"/>
              </a:rPr>
              <a:t>글 목록 조회</a:t>
            </a:r>
            <a:r>
              <a:rPr lang="en-US" altLang="ko-KR">
                <a:latin typeface="+mn-ea"/>
                <a:cs typeface="굴림"/>
              </a:rPr>
              <a:t>/</a:t>
            </a:r>
            <a:r>
              <a:rPr lang="ko-KR" altLang="en-US">
                <a:latin typeface="+mn-ea"/>
                <a:cs typeface="굴림"/>
              </a:rPr>
              <a:t>글 작성</a:t>
            </a:r>
            <a:r>
              <a:rPr lang="en-US" altLang="ko-KR">
                <a:latin typeface="+mn-ea"/>
                <a:cs typeface="굴림"/>
              </a:rPr>
              <a:t>/</a:t>
            </a:r>
            <a:r>
              <a:rPr lang="ko-KR" altLang="en-US">
                <a:latin typeface="+mn-ea"/>
                <a:cs typeface="굴림"/>
              </a:rPr>
              <a:t>수정</a:t>
            </a:r>
            <a:r>
              <a:rPr lang="en-US" altLang="ko-KR">
                <a:latin typeface="+mn-ea"/>
                <a:cs typeface="굴림"/>
              </a:rPr>
              <a:t>/</a:t>
            </a:r>
            <a:r>
              <a:rPr lang="ko-KR" altLang="en-US">
                <a:latin typeface="+mn-ea"/>
                <a:cs typeface="굴림"/>
              </a:rPr>
              <a:t>삭제</a:t>
            </a:r>
            <a:r>
              <a:rPr lang="en-US" altLang="ko-KR">
                <a:latin typeface="+mn-ea"/>
                <a:cs typeface="굴림"/>
              </a:rPr>
              <a:t>/</a:t>
            </a:r>
            <a:r>
              <a:rPr lang="ko-KR" altLang="en-US">
                <a:latin typeface="+mn-ea"/>
                <a:cs typeface="굴림"/>
              </a:rPr>
              <a:t>동기화</a:t>
            </a:r>
            <a:r>
              <a:rPr lang="en-US" altLang="ko-KR">
                <a:latin typeface="+mn-ea"/>
                <a:cs typeface="굴림"/>
              </a:rPr>
              <a:t>)</a:t>
            </a:r>
            <a:r>
              <a:rPr lang="ko-KR" altLang="en-US">
                <a:latin typeface="+mn-ea"/>
                <a:cs typeface="굴림"/>
              </a:rPr>
              <a:t> 등이 제공됨</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유저 관리 기능이 제공됨</a:t>
            </a:r>
            <a:r>
              <a:rPr lang="en-US" altLang="ko-KR">
                <a:latin typeface="+mn-ea"/>
                <a:cs typeface="굴림"/>
              </a:rPr>
              <a:t>(</a:t>
            </a:r>
            <a:r>
              <a:rPr lang="ko-KR" altLang="en-US">
                <a:latin typeface="+mn-ea"/>
                <a:cs typeface="굴림"/>
              </a:rPr>
              <a:t>로그인</a:t>
            </a:r>
            <a:r>
              <a:rPr lang="en-US" altLang="ko-KR">
                <a:latin typeface="+mn-ea"/>
                <a:cs typeface="굴림"/>
              </a:rPr>
              <a:t>,</a:t>
            </a:r>
            <a:r>
              <a:rPr lang="ko-KR" altLang="en-US">
                <a:latin typeface="+mn-ea"/>
                <a:cs typeface="굴림"/>
              </a:rPr>
              <a:t> 로그아웃</a:t>
            </a:r>
            <a:r>
              <a:rPr lang="en-US" altLang="ko-KR">
                <a:latin typeface="+mn-ea"/>
                <a:cs typeface="굴림"/>
              </a:rPr>
              <a:t>,</a:t>
            </a:r>
            <a:r>
              <a:rPr lang="ko-KR" altLang="en-US">
                <a:latin typeface="+mn-ea"/>
                <a:cs typeface="굴림"/>
              </a:rPr>
              <a:t> 회원가입 등</a:t>
            </a:r>
            <a:r>
              <a:rPr lang="en-US" altLang="ko-KR">
                <a:latin typeface="+mn-ea"/>
                <a:cs typeface="굴림"/>
              </a:rPr>
              <a:t>)</a:t>
            </a:r>
            <a:endParaRPr lang="en-US" altLang="ko-KR">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게시글의 내용을 검색할 수 있는 검색 기능</a:t>
            </a:r>
            <a:r>
              <a:rPr lang="en-US" altLang="ko-KR">
                <a:latin typeface="+mn-ea"/>
                <a:cs typeface="굴림"/>
              </a:rPr>
              <a:t>,</a:t>
            </a:r>
            <a:r>
              <a:rPr lang="ko-KR" altLang="en-US">
                <a:latin typeface="+mn-ea"/>
                <a:cs typeface="굴림"/>
              </a:rPr>
              <a:t> 분리수거 이상</a:t>
            </a:r>
            <a:r>
              <a:rPr lang="en-US" altLang="ko-KR">
                <a:latin typeface="+mn-ea"/>
                <a:cs typeface="굴림"/>
              </a:rPr>
              <a:t>/</a:t>
            </a:r>
            <a:r>
              <a:rPr lang="ko-KR" altLang="en-US">
                <a:latin typeface="+mn-ea"/>
                <a:cs typeface="굴림"/>
              </a:rPr>
              <a:t> 무단 투기 발생시 알려주는 신규 발생 알림 기능을 제공함</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분리수거 이상</a:t>
            </a:r>
            <a:r>
              <a:rPr lang="en-US" altLang="ko-KR">
                <a:latin typeface="+mn-ea"/>
                <a:cs typeface="굴림"/>
              </a:rPr>
              <a:t>/</a:t>
            </a:r>
            <a:r>
              <a:rPr lang="ko-KR" altLang="en-US">
                <a:latin typeface="+mn-ea"/>
                <a:cs typeface="굴림"/>
              </a:rPr>
              <a:t> 무단 투기</a:t>
            </a:r>
            <a:r>
              <a:rPr lang="en-US" altLang="ko-KR">
                <a:latin typeface="+mn-ea"/>
                <a:cs typeface="굴림"/>
              </a:rPr>
              <a:t> 목록 및 </a:t>
            </a:r>
            <a:r>
              <a:rPr lang="ko-KR" altLang="en-US">
                <a:latin typeface="+mn-ea"/>
                <a:cs typeface="굴림"/>
              </a:rPr>
              <a:t>감지 </a:t>
            </a:r>
            <a:r>
              <a:rPr lang="en-US" altLang="ko-KR">
                <a:latin typeface="+mn-ea"/>
                <a:cs typeface="굴림"/>
              </a:rPr>
              <a:t>이미지 조회</a:t>
            </a:r>
            <a:r>
              <a:rPr lang="ko-KR" altLang="en-US">
                <a:latin typeface="+mn-ea"/>
                <a:cs typeface="굴림"/>
              </a:rPr>
              <a:t>를 통하여 세부 </a:t>
            </a:r>
            <a:r>
              <a:rPr lang="en-US" altLang="ko-KR">
                <a:latin typeface="+mn-ea"/>
                <a:cs typeface="굴림"/>
              </a:rPr>
              <a:t>이미지 및 객체 확인 가능</a:t>
            </a:r>
            <a:endParaRPr lang="en-US" altLang="ko-KR">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서버에서 제공하는 분리수거 이상</a:t>
            </a:r>
            <a:r>
              <a:rPr lang="en-US" altLang="ko-KR">
                <a:latin typeface="+mn-ea"/>
                <a:cs typeface="굴림"/>
              </a:rPr>
              <a:t>/</a:t>
            </a:r>
            <a:r>
              <a:rPr lang="ko-KR" altLang="en-US">
                <a:latin typeface="+mn-ea"/>
                <a:cs typeface="굴림"/>
              </a:rPr>
              <a:t> 무단 투기 별 투기 품목 등의 </a:t>
            </a:r>
            <a:r>
              <a:rPr lang="en-US" altLang="ko-KR">
                <a:latin typeface="+mn-ea"/>
                <a:cs typeface="굴림"/>
              </a:rPr>
              <a:t>통계</a:t>
            </a:r>
            <a:r>
              <a:rPr lang="ko-KR" altLang="en-US">
                <a:latin typeface="+mn-ea"/>
                <a:cs typeface="굴림"/>
              </a:rPr>
              <a:t>를 조회할 수 있음</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신고를 처리했는지 아닌지</a:t>
            </a:r>
            <a:r>
              <a:rPr lang="en-US" altLang="ko-KR">
                <a:latin typeface="+mn-ea"/>
                <a:cs typeface="굴림"/>
              </a:rPr>
              <a:t>,</a:t>
            </a:r>
            <a:r>
              <a:rPr lang="ko-KR" altLang="en-US">
                <a:latin typeface="+mn-ea"/>
                <a:cs typeface="굴림"/>
              </a:rPr>
              <a:t> 그 완료 여부를 체크 표시하여 관리하기 편하도록 하는 기능 제공</a:t>
            </a:r>
            <a:endParaRPr lang="ko-KR" altLang="en-US">
              <a:latin typeface="+mn-ea"/>
              <a:cs typeface="굴림"/>
            </a:endParaRPr>
          </a:p>
          <a:p>
            <a:pPr marL="403225" lvl="1" indent="0">
              <a:lnSpc>
                <a:spcPct val="100000"/>
              </a:lnSpc>
              <a:spcBef>
                <a:spcPts val="1440"/>
              </a:spcBef>
              <a:buNone/>
              <a:tabLst>
                <a:tab pos="690880" algn="l"/>
                <a:tab pos="691515" algn="l"/>
              </a:tabLst>
              <a:defRPr/>
            </a:pPr>
            <a:endParaRPr lang="ko-KR" altLang="en-US">
              <a:latin typeface="+mn-ea"/>
              <a:cs typeface="굴림"/>
            </a:endParaRPr>
          </a:p>
          <a:p>
            <a:pPr marL="403225" lvl="1" indent="0">
              <a:lnSpc>
                <a:spcPct val="100000"/>
              </a:lnSpc>
              <a:spcBef>
                <a:spcPts val="1440"/>
              </a:spcBef>
              <a:buNone/>
              <a:tabLst>
                <a:tab pos="690880" algn="l"/>
                <a:tab pos="691515" algn="l"/>
              </a:tabLst>
              <a:defRPr/>
            </a:pPr>
            <a:endParaRPr lang="ko-KR" altLang="en-US">
              <a:latin typeface="+mn-ea"/>
              <a:cs typeface="굴림"/>
            </a:endParaRPr>
          </a:p>
          <a:p>
            <a:pPr marL="12065" lvl="0" indent="0">
              <a:lnSpc>
                <a:spcPct val="100000"/>
              </a:lnSpc>
              <a:spcBef>
                <a:spcPts val="104"/>
              </a:spcBef>
              <a:buFont typeface="Wingdings"/>
              <a:buNone/>
              <a:tabLst>
                <a:tab pos="299720" algn="l"/>
              </a:tabLst>
              <a:defRPr/>
            </a:pPr>
            <a:endParaRPr lang="ko-KR" altLang="en-US">
              <a:latin typeface="+mn-ea"/>
              <a:cs typeface="굴림"/>
            </a:endParaRPr>
          </a:p>
          <a:p>
            <a:pPr marL="12065" lvl="0" indent="0">
              <a:lnSpc>
                <a:spcPct val="100000"/>
              </a:lnSpc>
              <a:spcBef>
                <a:spcPts val="104"/>
              </a:spcBef>
              <a:buFont typeface="Wingdings"/>
              <a:buNone/>
              <a:tabLst>
                <a:tab pos="299720" algn="l"/>
              </a:tabLst>
              <a:defRPr/>
            </a:pPr>
            <a:endParaRPr>
              <a:latin typeface="+mn-ea"/>
              <a:cs typeface="굴림"/>
            </a:endParaRPr>
          </a:p>
        </p:txBody>
      </p:sp>
    </p:spTree>
    <p:extLst>
      <p:ext uri="{BB962C8B-B14F-4D97-AF65-F5344CB8AC3E}">
        <p14:creationId xmlns:p14="http://schemas.microsoft.com/office/powerpoint/2010/main" val="158559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905998"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221723" y="6431727"/>
            <a:ext cx="1098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A8A8A"/>
                </a:solidFill>
                <a:latin typeface="Malgun Gothic"/>
                <a:cs typeface="Malgun Gothic"/>
              </a:rPr>
              <a:t>2</a:t>
            </a:r>
            <a:endParaRPr sz="1200">
              <a:latin typeface="Malgun Gothic"/>
              <a:cs typeface="Malgun Gothic"/>
            </a:endParaRPr>
          </a:p>
        </p:txBody>
      </p:sp>
      <p:sp>
        <p:nvSpPr>
          <p:cNvPr id="4" name="object 4"/>
          <p:cNvSpPr txBox="1">
            <a:spLocks noGrp="1"/>
          </p:cNvSpPr>
          <p:nvPr>
            <p:ph type="title"/>
          </p:nvPr>
        </p:nvSpPr>
        <p:spPr>
          <a:xfrm>
            <a:off x="1399538" y="2991103"/>
            <a:ext cx="5687062" cy="566822"/>
          </a:xfrm>
          <a:prstGeom prst="rect">
            <a:avLst/>
          </a:prstGeom>
        </p:spPr>
        <p:txBody>
          <a:bodyPr vert="horz" wrap="square" lIns="0" tIns="12700" rIns="0" bIns="0" rtlCol="0">
            <a:spAutoFit/>
          </a:bodyPr>
          <a:lstStyle/>
          <a:p>
            <a:pPr marL="12700">
              <a:lnSpc>
                <a:spcPct val="100000"/>
              </a:lnSpc>
              <a:spcBef>
                <a:spcPts val="100"/>
              </a:spcBef>
            </a:pPr>
            <a:r>
              <a:rPr lang="ko-KR" altLang="en-US" sz="3600" dirty="0"/>
              <a:t>목차</a:t>
            </a:r>
            <a:endParaRPr sz="3600" dirty="0"/>
          </a:p>
        </p:txBody>
      </p:sp>
      <p:sp>
        <p:nvSpPr>
          <p:cNvPr id="5" name="object 5"/>
          <p:cNvSpPr txBox="1"/>
          <p:nvPr/>
        </p:nvSpPr>
        <p:spPr>
          <a:xfrm>
            <a:off x="1482089" y="4019482"/>
            <a:ext cx="6366511" cy="2305118"/>
          </a:xfrm>
          <a:prstGeom prst="rect">
            <a:avLst/>
          </a:prstGeom>
        </p:spPr>
        <p:txBody>
          <a:bodyPr vert="horz" wrap="square" lIns="0" tIns="73025" rIns="0" bIns="0" rtlCol="0">
            <a:spAutoFit/>
          </a:bodyPr>
          <a:lstStyle/>
          <a:p>
            <a:pPr marL="355600" indent="-343535">
              <a:lnSpc>
                <a:spcPct val="100000"/>
              </a:lnSpc>
              <a:spcBef>
                <a:spcPts val="575"/>
              </a:spcBef>
              <a:buFont typeface="Arial"/>
              <a:buChar char="•"/>
              <a:tabLst>
                <a:tab pos="355600" algn="l"/>
                <a:tab pos="356235" algn="l"/>
              </a:tabLst>
            </a:pPr>
            <a:r>
              <a:rPr lang="ko-KR" altLang="en-US" sz="2000" dirty="0"/>
              <a:t>요구조건</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목적</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필요성</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기능 계획</a:t>
            </a:r>
            <a:r>
              <a:rPr lang="en-US" altLang="ko-KR" sz="2000" dirty="0"/>
              <a:t>(</a:t>
            </a:r>
            <a:r>
              <a:rPr lang="ko-KR" altLang="en-US" sz="2000" dirty="0"/>
              <a:t>신규 또는 추가 기능 중심</a:t>
            </a:r>
            <a:r>
              <a:rPr lang="en-US" altLang="ko-KR" sz="2000" dirty="0"/>
              <a:t>)</a:t>
            </a:r>
          </a:p>
          <a:p>
            <a:pPr marL="355600" indent="-343535">
              <a:lnSpc>
                <a:spcPct val="100000"/>
              </a:lnSpc>
              <a:spcBef>
                <a:spcPts val="575"/>
              </a:spcBef>
              <a:buFont typeface="Arial"/>
              <a:buChar char="•"/>
              <a:tabLst>
                <a:tab pos="355600" algn="l"/>
                <a:tab pos="356235" algn="l"/>
              </a:tabLst>
            </a:pPr>
            <a:r>
              <a:rPr lang="ko-KR" altLang="en-US" sz="2000" dirty="0"/>
              <a:t>사용자 시나리오</a:t>
            </a:r>
            <a:r>
              <a:rPr lang="en-US" altLang="ko-KR" sz="2000" dirty="0"/>
              <a:t>(Ui </a:t>
            </a:r>
            <a:r>
              <a:rPr lang="ko-KR" altLang="en-US" sz="2000" dirty="0"/>
              <a:t>구성</a:t>
            </a:r>
            <a:r>
              <a:rPr lang="en-US" altLang="ko-KR" sz="2000" dirty="0"/>
              <a:t>)</a:t>
            </a:r>
          </a:p>
          <a:p>
            <a:pPr marL="355600" indent="-343535">
              <a:lnSpc>
                <a:spcPct val="100000"/>
              </a:lnSpc>
              <a:spcBef>
                <a:spcPts val="575"/>
              </a:spcBef>
              <a:buFont typeface="Arial"/>
              <a:buChar char="•"/>
              <a:tabLst>
                <a:tab pos="355600" algn="l"/>
                <a:tab pos="356235" algn="l"/>
              </a:tabLst>
            </a:pPr>
            <a:r>
              <a:rPr lang="ko-KR" altLang="en-US" sz="2000" dirty="0">
                <a:solidFill>
                  <a:srgbClr val="1F497D"/>
                </a:solidFill>
                <a:latin typeface="Malgun Gothic"/>
                <a:cs typeface="Malgun Gothic"/>
              </a:rPr>
              <a:t>기대효과</a:t>
            </a:r>
            <a:endParaRPr lang="en-US" altLang="ko-KR" sz="2000" dirty="0">
              <a:solidFill>
                <a:srgbClr val="1F497D"/>
              </a:solidFill>
              <a:latin typeface="Malgun Gothic"/>
              <a:cs typeface="Malgun Gothic"/>
            </a:endParaRPr>
          </a:p>
        </p:txBody>
      </p:sp>
    </p:spTree>
    <p:extLst>
      <p:ext uri="{BB962C8B-B14F-4D97-AF65-F5344CB8AC3E}">
        <p14:creationId xmlns:p14="http://schemas.microsoft.com/office/powerpoint/2010/main" val="60694000"/>
      </p:ext>
    </p:extLst>
  </p:cSld>
  <p:clrMapOvr>
    <a:masterClrMapping/>
  </p:clrMapOvr>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845560" cy="321242"/>
          </a:xfrm>
          <a:prstGeom prst="rect">
            <a:avLst/>
          </a:prstGeom>
        </p:spPr>
        <p:txBody>
          <a:bodyPr vert="horz" wrap="square" lIns="0" tIns="13335" rIns="0" bIns="0" rtlCol="0">
            <a:spAutoFit/>
          </a:bodyPr>
          <a:lstStyle/>
          <a:p>
            <a:pPr marL="12700">
              <a:spcBef>
                <a:spcPts val="105"/>
              </a:spcBef>
            </a:pPr>
            <a:r>
              <a:rPr lang="ko-KR" altLang="en-US" sz="2000" dirty="0"/>
              <a:t>사용자 시나리오</a:t>
            </a:r>
            <a:r>
              <a:rPr lang="en-US" altLang="ko-KR" sz="2000" dirty="0"/>
              <a:t>(Ui </a:t>
            </a:r>
            <a:r>
              <a:rPr lang="ko-KR" altLang="en-US" sz="2000" dirty="0"/>
              <a:t>구성</a:t>
            </a:r>
            <a:r>
              <a:rPr lang="en-US" altLang="ko-KR" sz="2000" dirty="0"/>
              <a:t>)</a:t>
            </a:r>
            <a:endParaRPr dirty="0"/>
          </a:p>
        </p:txBody>
      </p:sp>
      <p:sp>
        <p:nvSpPr>
          <p:cNvPr id="4" name="object 4"/>
          <p:cNvSpPr txBox="1"/>
          <p:nvPr/>
        </p:nvSpPr>
        <p:spPr>
          <a:xfrm>
            <a:off x="574040" y="1124815"/>
            <a:ext cx="8080375" cy="5980835"/>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pc="-5">
                <a:solidFill>
                  <a:srgbClr val="558ed5"/>
                </a:solidFill>
                <a:latin typeface="+mn-ea"/>
                <a:cs typeface="맑은 고딕"/>
              </a:rPr>
              <a:t>사용자 시나리오</a:t>
            </a:r>
            <a:endParaRPr lang="ko-KR" altLang="en-US"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700">
                <a:latin typeface="+mn-ea"/>
                <a:cs typeface="굴림"/>
              </a:rPr>
              <a:t>아파트 </a:t>
            </a:r>
            <a:r>
              <a:rPr sz="1700">
                <a:latin typeface="+mn-ea"/>
                <a:cs typeface="굴림"/>
              </a:rPr>
              <a:t>관리자</a:t>
            </a:r>
            <a:r>
              <a:rPr lang="ko-KR" altLang="en-US" sz="1700">
                <a:latin typeface="+mn-ea"/>
                <a:cs typeface="굴림"/>
              </a:rPr>
              <a:t>들은 분리수거 오류 및</a:t>
            </a:r>
            <a:r>
              <a:rPr sz="1700">
                <a:latin typeface="+mn-ea"/>
                <a:cs typeface="굴림"/>
              </a:rPr>
              <a:t> 무단 투기 발생을 실시간으로 확인하고 적절히 조치하기 위해 </a:t>
            </a:r>
            <a:r>
              <a:rPr lang="en-US" altLang="ko-KR" sz="1700">
                <a:latin typeface="+mn-ea"/>
                <a:cs typeface="굴림"/>
              </a:rPr>
              <a:t>echo guardian</a:t>
            </a:r>
            <a:r>
              <a:rPr lang="ko-KR" altLang="en-US" sz="1700">
                <a:latin typeface="+mn-ea"/>
                <a:cs typeface="굴림"/>
              </a:rPr>
              <a:t>앱을 사용함</a:t>
            </a:r>
            <a:r>
              <a:rPr lang="en-US" altLang="ko-KR" sz="1700">
                <a:latin typeface="+mn-ea"/>
                <a:cs typeface="굴림"/>
              </a:rPr>
              <a:t>.</a:t>
            </a:r>
            <a:r>
              <a:rPr lang="ko-KR" altLang="en-US" sz="1700">
                <a:latin typeface="+mn-ea"/>
                <a:cs typeface="굴림"/>
              </a:rPr>
              <a:t> 회원가입후 로그인하면 앱을 사용할 수 있음</a:t>
            </a:r>
            <a:r>
              <a:rPr lang="en-US" altLang="ko-KR" sz="1700">
                <a:latin typeface="+mn-ea"/>
                <a:cs typeface="굴림"/>
              </a:rPr>
              <a:t>.</a:t>
            </a:r>
            <a:r>
              <a:rPr lang="ko-KR" altLang="en-US" sz="1700">
                <a:latin typeface="+mn-ea"/>
                <a:cs typeface="굴림"/>
              </a:rPr>
              <a:t> </a:t>
            </a:r>
            <a:r>
              <a:rPr lang="en-US" altLang="ko-KR" sz="1700">
                <a:latin typeface="+mn-ea"/>
                <a:cs typeface="굴림"/>
              </a:rPr>
              <a:t>edge server</a:t>
            </a:r>
            <a:r>
              <a:rPr lang="ko-KR" altLang="en-US" sz="1700">
                <a:latin typeface="+mn-ea"/>
                <a:cs typeface="굴림"/>
              </a:rPr>
              <a:t>인 </a:t>
            </a:r>
            <a:r>
              <a:rPr lang="en-US" altLang="ko-KR" sz="1700">
                <a:latin typeface="+mn-ea"/>
                <a:cs typeface="굴림"/>
              </a:rPr>
              <a:t>yolov5</a:t>
            </a:r>
            <a:r>
              <a:rPr lang="ko-KR" altLang="en-US" sz="1700">
                <a:latin typeface="+mn-ea"/>
                <a:cs typeface="굴림"/>
              </a:rPr>
              <a:t>와 연결된 카메라를 분리수거장</a:t>
            </a:r>
            <a:r>
              <a:rPr lang="en-US" altLang="ko-KR" sz="1700">
                <a:latin typeface="+mn-ea"/>
                <a:cs typeface="굴림"/>
              </a:rPr>
              <a:t>(</a:t>
            </a:r>
            <a:r>
              <a:rPr lang="ko-KR" altLang="en-US" sz="1700">
                <a:latin typeface="+mn-ea"/>
                <a:cs typeface="굴림"/>
              </a:rPr>
              <a:t>분리수거 마대</a:t>
            </a:r>
            <a:r>
              <a:rPr lang="en-US" altLang="ko-KR" sz="1700">
                <a:latin typeface="+mn-ea"/>
                <a:cs typeface="굴림"/>
              </a:rPr>
              <a:t>,</a:t>
            </a:r>
            <a:r>
              <a:rPr lang="ko-KR" altLang="en-US" sz="1700">
                <a:latin typeface="+mn-ea"/>
                <a:cs typeface="굴림"/>
              </a:rPr>
              <a:t> 폐기물 배출 금지 구역</a:t>
            </a:r>
            <a:r>
              <a:rPr lang="en-US" altLang="ko-KR" sz="1700">
                <a:latin typeface="+mn-ea"/>
                <a:cs typeface="굴림"/>
              </a:rPr>
              <a:t>)</a:t>
            </a:r>
            <a:r>
              <a:rPr lang="ko-KR" altLang="en-US" sz="1700">
                <a:latin typeface="+mn-ea"/>
                <a:cs typeface="굴림"/>
              </a:rPr>
              <a:t>에 설치해두면 분리수거 오류가 난 경우나 배출 금지 구역에 의자 등의 폐기물을 배출한 경우 </a:t>
            </a:r>
            <a:r>
              <a:rPr lang="en-US" altLang="ko-KR" sz="1700">
                <a:latin typeface="+mn-ea"/>
                <a:cs typeface="굴림"/>
              </a:rPr>
              <a:t>yolov5</a:t>
            </a:r>
            <a:r>
              <a:rPr lang="ko-KR" altLang="en-US" sz="1700">
                <a:latin typeface="+mn-ea"/>
                <a:cs typeface="굴림"/>
              </a:rPr>
              <a:t>가 인식하여 자동으로 신고게시글이 작성되며 앱 상단에 알림이 뜨게 됨</a:t>
            </a:r>
            <a:r>
              <a:rPr lang="en-US" altLang="ko-KR" sz="1700">
                <a:latin typeface="+mn-ea"/>
                <a:cs typeface="굴림"/>
              </a:rPr>
              <a:t>.</a:t>
            </a:r>
            <a:r>
              <a:rPr lang="ko-KR" altLang="en-US" sz="1700">
                <a:latin typeface="+mn-ea"/>
                <a:cs typeface="굴림"/>
              </a:rPr>
              <a:t> 신고글에는 제목과 탐지된 항목</a:t>
            </a:r>
            <a:r>
              <a:rPr lang="en-US" altLang="ko-KR" sz="1700">
                <a:latin typeface="+mn-ea"/>
                <a:cs typeface="굴림"/>
              </a:rPr>
              <a:t>,</a:t>
            </a:r>
            <a:r>
              <a:rPr lang="ko-KR" altLang="en-US" sz="1700">
                <a:latin typeface="+mn-ea"/>
                <a:cs typeface="굴림"/>
              </a:rPr>
              <a:t> 그리고 사진이 들어있으므로 관리자는 이를 확인하여 편리하게 상황 파악을 할 수 있음</a:t>
            </a:r>
            <a:endParaRPr lang="ko-KR" altLang="en-US" sz="1700">
              <a:latin typeface="+mn-ea"/>
              <a:cs typeface="굴림"/>
            </a:endParaRPr>
          </a:p>
          <a:p>
            <a:pPr marL="690880" lvl="1" indent="-287655">
              <a:lnSpc>
                <a:spcPct val="100000"/>
              </a:lnSpc>
              <a:spcBef>
                <a:spcPts val="1440"/>
              </a:spcBef>
              <a:buChar char="-"/>
              <a:tabLst>
                <a:tab pos="690880" algn="l"/>
                <a:tab pos="691515" algn="l"/>
              </a:tabLst>
              <a:defRPr/>
            </a:pPr>
            <a:r>
              <a:rPr lang="ko-KR" altLang="en-US" sz="1700">
                <a:latin typeface="+mn-ea"/>
                <a:cs typeface="굴림"/>
              </a:rPr>
              <a:t>또한 신고글을 수정 혹은 삭제할 수 있으며</a:t>
            </a:r>
            <a:r>
              <a:rPr lang="en-US" altLang="ko-KR" sz="1700">
                <a:latin typeface="+mn-ea"/>
                <a:cs typeface="굴림"/>
              </a:rPr>
              <a:t>,</a:t>
            </a:r>
            <a:r>
              <a:rPr lang="ko-KR" altLang="en-US" sz="1700">
                <a:latin typeface="+mn-ea"/>
                <a:cs typeface="굴림"/>
              </a:rPr>
              <a:t> 순찰중 불량 분리수거장을 발견하면 자기 자신이 스스로 신고글을 작성하여 동료들에게 알릴 수도 있음</a:t>
            </a:r>
            <a:r>
              <a:rPr lang="en-US" altLang="ko-KR" sz="1700">
                <a:latin typeface="+mn-ea"/>
                <a:cs typeface="굴림"/>
              </a:rPr>
              <a:t>.</a:t>
            </a:r>
            <a:r>
              <a:rPr lang="ko-KR" altLang="en-US" sz="1700">
                <a:latin typeface="+mn-ea"/>
                <a:cs typeface="굴림"/>
              </a:rPr>
              <a:t> 신고글을 해결한 경우 처리 완료 체크박스에 체크해 이 문제는 해결됐음을 표시하고 동료들과의 혼선을 방지할 수 있음</a:t>
            </a:r>
            <a:r>
              <a:rPr lang="en-US" altLang="ko-KR" sz="1700">
                <a:latin typeface="+mn-ea"/>
                <a:cs typeface="굴림"/>
              </a:rPr>
              <a:t>.</a:t>
            </a:r>
            <a:endParaRPr lang="en-US" altLang="ko-KR" sz="1700">
              <a:latin typeface="+mn-ea"/>
              <a:cs typeface="굴림"/>
            </a:endParaRPr>
          </a:p>
          <a:p>
            <a:pPr marL="690880" lvl="1" indent="-287655">
              <a:lnSpc>
                <a:spcPct val="100000"/>
              </a:lnSpc>
              <a:spcBef>
                <a:spcPts val="1440"/>
              </a:spcBef>
              <a:buChar char="-"/>
              <a:tabLst>
                <a:tab pos="690880" algn="l"/>
                <a:tab pos="691515" algn="l"/>
              </a:tabLst>
              <a:defRPr/>
            </a:pPr>
            <a:r>
              <a:rPr lang="ko-KR" altLang="en-US" sz="1700">
                <a:latin typeface="+mn-ea"/>
                <a:cs typeface="굴림"/>
              </a:rPr>
              <a:t>동기화 버튼을 눌러 새로고침할 수도 있으며</a:t>
            </a:r>
            <a:r>
              <a:rPr lang="en-US" altLang="ko-KR" sz="1700">
                <a:latin typeface="+mn-ea"/>
                <a:cs typeface="굴림"/>
              </a:rPr>
              <a:t>,</a:t>
            </a:r>
            <a:r>
              <a:rPr lang="ko-KR" altLang="en-US" sz="1700">
                <a:latin typeface="+mn-ea"/>
                <a:cs typeface="굴림"/>
              </a:rPr>
              <a:t> 검색 창을 통해 글의 내용 및 제목을 검색할 수도 있음</a:t>
            </a:r>
            <a:r>
              <a:rPr lang="en-US" altLang="ko-KR" sz="1700">
                <a:latin typeface="+mn-ea"/>
                <a:cs typeface="굴림"/>
              </a:rPr>
              <a:t>.</a:t>
            </a:r>
            <a:r>
              <a:rPr lang="ko-KR" altLang="en-US" sz="1700">
                <a:latin typeface="+mn-ea"/>
                <a:cs typeface="굴림"/>
              </a:rPr>
              <a:t> 더하여 어</a:t>
            </a:r>
            <a:r>
              <a:rPr sz="1700">
                <a:latin typeface="+mn-ea"/>
                <a:cs typeface="굴림"/>
              </a:rPr>
              <a:t>떤 물체가 잘못 배출되었는지(예: bottle, chair 등) 상세 정보를 확인</a:t>
            </a:r>
            <a:r>
              <a:rPr lang="ko-KR" altLang="en-US" sz="1700">
                <a:latin typeface="+mn-ea"/>
                <a:cs typeface="굴림"/>
              </a:rPr>
              <a:t>하고</a:t>
            </a:r>
            <a:r>
              <a:rPr lang="en-US" altLang="ko-KR" sz="1700">
                <a:latin typeface="+mn-ea"/>
                <a:cs typeface="굴림"/>
              </a:rPr>
              <a:t>,</a:t>
            </a:r>
            <a:r>
              <a:rPr lang="ko-KR" altLang="en-US" sz="1700">
                <a:latin typeface="+mn-ea"/>
                <a:cs typeface="굴림"/>
              </a:rPr>
              <a:t> 필요한 경우 현장에 가 필요한 조치를 취함</a:t>
            </a:r>
            <a:r>
              <a:rPr lang="en-US" altLang="ko-KR" sz="1700">
                <a:latin typeface="+mn-ea"/>
                <a:cs typeface="굴림"/>
              </a:rPr>
              <a:t>.</a:t>
            </a:r>
            <a:r>
              <a:rPr lang="ko-KR" altLang="en-US" sz="1700">
                <a:latin typeface="+mn-ea"/>
                <a:cs typeface="굴림"/>
              </a:rPr>
              <a:t> </a:t>
            </a:r>
            <a:r>
              <a:rPr sz="1700">
                <a:latin typeface="+mn-ea"/>
                <a:cs typeface="굴림"/>
              </a:rPr>
              <a:t>누적된 이벤트는 통계 화면에서 품목별 발생 현황으로 확인</a:t>
            </a:r>
            <a:r>
              <a:rPr lang="ko-KR" altLang="en-US" sz="1700">
                <a:latin typeface="+mn-ea"/>
                <a:cs typeface="굴림"/>
              </a:rPr>
              <a:t>가능함</a:t>
            </a:r>
            <a:r>
              <a:rPr lang="en-US" altLang="ko-KR" sz="1700">
                <a:latin typeface="+mn-ea"/>
                <a:cs typeface="굴림"/>
              </a:rPr>
              <a:t>.</a:t>
            </a:r>
            <a:r>
              <a:rPr lang="ko-KR" altLang="en-US" sz="1700">
                <a:latin typeface="+mn-ea"/>
                <a:cs typeface="굴림"/>
              </a:rPr>
              <a:t> 이러한 기능들은 앱 뿐만 아니라 웹에서도 동일하게 확인가능하므로 편의성이 높음</a:t>
            </a:r>
            <a:endParaRPr lang="ko-KR" altLang="en-US" sz="1700">
              <a:latin typeface="+mn-ea"/>
              <a:cs typeface="굴림"/>
            </a:endParaRPr>
          </a:p>
          <a:p>
            <a:pPr marL="403225" lvl="1" indent="0">
              <a:lnSpc>
                <a:spcPct val="100000"/>
              </a:lnSpc>
              <a:spcBef>
                <a:spcPts val="1440"/>
              </a:spcBef>
              <a:buNone/>
              <a:tabLst>
                <a:tab pos="690880" algn="l"/>
                <a:tab pos="691515" algn="l"/>
              </a:tabLst>
              <a:defRPr/>
            </a:pPr>
            <a:endParaRPr lang="ko-KR" altLang="en-US">
              <a:latin typeface="+mn-ea"/>
              <a:cs typeface="굴림"/>
            </a:endParaRPr>
          </a:p>
          <a:p>
            <a:pPr marL="12065" lvl="0" indent="0">
              <a:lnSpc>
                <a:spcPct val="100000"/>
              </a:lnSpc>
              <a:spcBef>
                <a:spcPts val="104"/>
              </a:spcBef>
              <a:buFont typeface="Wingdings"/>
              <a:buNone/>
              <a:tabLst>
                <a:tab pos="299720" algn="l"/>
              </a:tabLst>
              <a:defRPr/>
            </a:pPr>
            <a:endParaRPr sz="1800">
              <a:latin typeface="+mn-ea"/>
              <a:cs typeface="굴림"/>
            </a:endParaRPr>
          </a:p>
        </p:txBody>
      </p:sp>
    </p:spTree>
    <p:extLst>
      <p:ext uri="{BB962C8B-B14F-4D97-AF65-F5344CB8AC3E}">
        <p14:creationId xmlns:p14="http://schemas.microsoft.com/office/powerpoint/2010/main" val="2555613758"/>
      </p:ext>
    </p:extLst>
  </p:cSld>
  <p:clrMapOvr>
    <a:masterClrMapping/>
  </p:clrMapOvr>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a:spAutoFit/>
          </a:bodyPr>
          <a:lstStyle/>
          <a:p>
            <a:pPr marL="12700" lvl="0">
              <a:lnSpc>
                <a:spcPct val="100000"/>
              </a:lnSpc>
              <a:spcBef>
                <a:spcPts val="100"/>
              </a:spcBef>
              <a:defRPr/>
            </a:pPr>
            <a:r>
              <a:rPr sz="1400" b="1">
                <a:solidFill>
                  <a:srgbClr val="1f497d"/>
                </a:solidFill>
                <a:latin typeface="Times New Roman"/>
                <a:cs typeface="Times New Roman"/>
              </a:rPr>
              <a:t>Image </a:t>
            </a:r>
            <a:r>
              <a:rPr sz="1400" b="1" spc="-5">
                <a:solidFill>
                  <a:srgbClr val="1f497d"/>
                </a:solidFill>
                <a:latin typeface="Times New Roman"/>
                <a:cs typeface="Times New Roman"/>
              </a:rPr>
              <a:t>Processing</a:t>
            </a:r>
            <a:r>
              <a:rPr sz="1400" b="1" spc="-70">
                <a:solidFill>
                  <a:srgbClr val="1f497d"/>
                </a:solidFill>
                <a:latin typeface="Times New Roman"/>
                <a:cs typeface="Times New Roman"/>
              </a:rPr>
              <a:t> </a:t>
            </a:r>
            <a:r>
              <a:rPr sz="1400" b="1">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idx="0"/>
          </p:nvPr>
        </p:nvSpPr>
        <p:spPr>
          <a:xfrm>
            <a:off x="574040" y="609888"/>
            <a:ext cx="3845560" cy="321242"/>
          </a:xfrm>
          <a:prstGeom prst="rect">
            <a:avLst/>
          </a:prstGeom>
        </p:spPr>
        <p:txBody>
          <a:bodyPr vert="horz" wrap="square" lIns="0" tIns="13335" rIns="0" bIns="0">
            <a:spAutoFit/>
          </a:bodyPr>
          <a:lstStyle/>
          <a:p>
            <a:pPr marL="12700" lvl="0">
              <a:spcBef>
                <a:spcPts val="104"/>
              </a:spcBef>
              <a:defRPr/>
            </a:pPr>
            <a:r>
              <a:rPr lang="ko-KR" altLang="en-US" sz="2000"/>
              <a:t>사용자 시나리오</a:t>
            </a:r>
            <a:r>
              <a:rPr lang="en-US" altLang="ko-KR" sz="2000"/>
              <a:t>(Ui </a:t>
            </a:r>
            <a:r>
              <a:rPr lang="ko-KR" altLang="en-US" sz="2000"/>
              <a:t>구성</a:t>
            </a:r>
            <a:r>
              <a:rPr lang="en-US" altLang="ko-KR" sz="2000"/>
              <a:t>)</a:t>
            </a:r>
            <a:endParaRPr/>
          </a:p>
        </p:txBody>
      </p:sp>
      <p:sp>
        <p:nvSpPr>
          <p:cNvPr id="4" name="object 4"/>
          <p:cNvSpPr txBox="1"/>
          <p:nvPr/>
        </p:nvSpPr>
        <p:spPr>
          <a:xfrm>
            <a:off x="574040" y="1124817"/>
            <a:ext cx="8080375" cy="599208"/>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i="1" spc="-5">
                <a:solidFill>
                  <a:schemeClr val="tx1"/>
                </a:solidFill>
                <a:latin typeface="+mn-ea"/>
                <a:cs typeface="맑은 고딕"/>
              </a:rPr>
              <a:t>웹 </a:t>
            </a:r>
            <a:r>
              <a:rPr lang="en-US" altLang="ko-KR" sz="2000" i="1" spc="-5">
                <a:solidFill>
                  <a:schemeClr val="tx1"/>
                </a:solidFill>
                <a:latin typeface="+mn-ea"/>
                <a:cs typeface="맑은 고딕"/>
              </a:rPr>
              <a:t>UI</a:t>
            </a:r>
            <a:endParaRPr lang="en-US" altLang="ko-KR" sz="2000" i="1" spc="-5">
              <a:solidFill>
                <a:schemeClr val="tx1"/>
              </a:solidFill>
              <a:latin typeface="+mn-ea"/>
              <a:cs typeface="맑은 고딕"/>
            </a:endParaRPr>
          </a:p>
          <a:p>
            <a:pPr marL="299085" lvl="0" indent="-287020">
              <a:lnSpc>
                <a:spcPct val="100000"/>
              </a:lnSpc>
              <a:spcBef>
                <a:spcPts val="104"/>
              </a:spcBef>
              <a:buFont typeface="Wingdings"/>
              <a:buChar char="v"/>
              <a:tabLst>
                <a:tab pos="299720" algn="l"/>
              </a:tabLst>
              <a:defRPr/>
            </a:pPr>
            <a:endParaRPr sz="1800">
              <a:latin typeface="+mn-ea"/>
              <a:cs typeface="굴림"/>
            </a:endParaRPr>
          </a:p>
        </p:txBody>
      </p:sp>
      <p:pic>
        <p:nvPicPr>
          <p:cNvPr id="5" name="그림 4"/>
          <p:cNvPicPr>
            <a:picLocks noChangeAspect="1"/>
          </p:cNvPicPr>
          <p:nvPr/>
        </p:nvPicPr>
        <p:blipFill rotWithShape="1">
          <a:blip r:embed="rId2"/>
          <a:stretch>
            <a:fillRect/>
          </a:stretch>
        </p:blipFill>
        <p:spPr>
          <a:xfrm>
            <a:off x="338602" y="1600200"/>
            <a:ext cx="2252198" cy="1009849"/>
          </a:xfrm>
          <a:prstGeom prst="rect">
            <a:avLst/>
          </a:prstGeom>
        </p:spPr>
      </p:pic>
      <p:pic>
        <p:nvPicPr>
          <p:cNvPr id="6" name="그림 5"/>
          <p:cNvPicPr>
            <a:picLocks noChangeAspect="1"/>
          </p:cNvPicPr>
          <p:nvPr/>
        </p:nvPicPr>
        <p:blipFill rotWithShape="1">
          <a:blip r:embed="rId3"/>
          <a:stretch>
            <a:fillRect/>
          </a:stretch>
        </p:blipFill>
        <p:spPr>
          <a:xfrm>
            <a:off x="2667000" y="1491201"/>
            <a:ext cx="1847850" cy="1251998"/>
          </a:xfrm>
          <a:prstGeom prst="rect">
            <a:avLst/>
          </a:prstGeom>
        </p:spPr>
      </p:pic>
      <p:pic>
        <p:nvPicPr>
          <p:cNvPr id="7" name="그림 6"/>
          <p:cNvPicPr>
            <a:picLocks noChangeAspect="1"/>
          </p:cNvPicPr>
          <p:nvPr/>
        </p:nvPicPr>
        <p:blipFill rotWithShape="1">
          <a:blip r:embed="rId4"/>
          <a:stretch>
            <a:fillRect/>
          </a:stretch>
        </p:blipFill>
        <p:spPr>
          <a:xfrm>
            <a:off x="4381141" y="1524000"/>
            <a:ext cx="1993381" cy="1251400"/>
          </a:xfrm>
          <a:prstGeom prst="rect">
            <a:avLst/>
          </a:prstGeom>
        </p:spPr>
      </p:pic>
      <p:pic>
        <p:nvPicPr>
          <p:cNvPr id="8" name="그림 7"/>
          <p:cNvPicPr>
            <a:picLocks noChangeAspect="1"/>
          </p:cNvPicPr>
          <p:nvPr/>
        </p:nvPicPr>
        <p:blipFill rotWithShape="1">
          <a:blip r:embed="rId5"/>
          <a:stretch>
            <a:fillRect/>
          </a:stretch>
        </p:blipFill>
        <p:spPr>
          <a:xfrm>
            <a:off x="6324600" y="1524000"/>
            <a:ext cx="1699932" cy="1268878"/>
          </a:xfrm>
          <a:prstGeom prst="rect">
            <a:avLst/>
          </a:prstGeom>
        </p:spPr>
      </p:pic>
      <p:pic>
        <p:nvPicPr>
          <p:cNvPr id="11" name="그림 10"/>
          <p:cNvPicPr>
            <a:picLocks noChangeAspect="1"/>
          </p:cNvPicPr>
          <p:nvPr/>
        </p:nvPicPr>
        <p:blipFill rotWithShape="1">
          <a:blip r:embed="rId6"/>
          <a:stretch>
            <a:fillRect/>
          </a:stretch>
        </p:blipFill>
        <p:spPr>
          <a:xfrm>
            <a:off x="2135252" y="2813149"/>
            <a:ext cx="1648565" cy="1325956"/>
          </a:xfrm>
          <a:prstGeom prst="rect">
            <a:avLst/>
          </a:prstGeom>
        </p:spPr>
      </p:pic>
      <p:pic>
        <p:nvPicPr>
          <p:cNvPr id="12" name="그림 11"/>
          <p:cNvPicPr>
            <a:picLocks noChangeAspect="1"/>
          </p:cNvPicPr>
          <p:nvPr/>
        </p:nvPicPr>
        <p:blipFill rotWithShape="1">
          <a:blip r:embed="rId7"/>
          <a:stretch>
            <a:fillRect/>
          </a:stretch>
        </p:blipFill>
        <p:spPr>
          <a:xfrm>
            <a:off x="4166469" y="2704574"/>
            <a:ext cx="1507126" cy="1349689"/>
          </a:xfrm>
          <a:prstGeom prst="rect">
            <a:avLst/>
          </a:prstGeom>
        </p:spPr>
      </p:pic>
      <p:pic>
        <p:nvPicPr>
          <p:cNvPr id="14" name="그림 13"/>
          <p:cNvPicPr>
            <a:picLocks noChangeAspect="1"/>
          </p:cNvPicPr>
          <p:nvPr/>
        </p:nvPicPr>
        <p:blipFill rotWithShape="1">
          <a:blip r:embed="rId8"/>
          <a:stretch>
            <a:fillRect/>
          </a:stretch>
        </p:blipFill>
        <p:spPr>
          <a:xfrm>
            <a:off x="533400" y="4209054"/>
            <a:ext cx="1943507" cy="1367528"/>
          </a:xfrm>
          <a:prstGeom prst="rect">
            <a:avLst/>
          </a:prstGeom>
        </p:spPr>
      </p:pic>
      <p:pic>
        <p:nvPicPr>
          <p:cNvPr id="16" name="그림 15"/>
          <p:cNvPicPr>
            <a:picLocks noChangeAspect="1"/>
          </p:cNvPicPr>
          <p:nvPr/>
        </p:nvPicPr>
        <p:blipFill rotWithShape="1">
          <a:blip r:embed="rId9"/>
          <a:stretch>
            <a:fillRect/>
          </a:stretch>
        </p:blipFill>
        <p:spPr>
          <a:xfrm>
            <a:off x="2556171" y="4247951"/>
            <a:ext cx="2092028" cy="1538042"/>
          </a:xfrm>
          <a:prstGeom prst="rect">
            <a:avLst/>
          </a:prstGeom>
        </p:spPr>
      </p:pic>
      <p:pic>
        <p:nvPicPr>
          <p:cNvPr id="17" name="그림 16"/>
          <p:cNvPicPr>
            <a:picLocks noChangeAspect="1"/>
          </p:cNvPicPr>
          <p:nvPr/>
        </p:nvPicPr>
        <p:blipFill rotWithShape="1">
          <a:blip r:embed="rId10"/>
          <a:stretch>
            <a:fillRect/>
          </a:stretch>
        </p:blipFill>
        <p:spPr>
          <a:xfrm>
            <a:off x="8178585" y="1600200"/>
            <a:ext cx="1194015" cy="1289485"/>
          </a:xfrm>
          <a:prstGeom prst="rect">
            <a:avLst/>
          </a:prstGeom>
        </p:spPr>
      </p:pic>
      <p:pic>
        <p:nvPicPr>
          <p:cNvPr id="20" name="그림 19"/>
          <p:cNvPicPr>
            <a:picLocks noChangeAspect="1"/>
          </p:cNvPicPr>
          <p:nvPr/>
        </p:nvPicPr>
        <p:blipFill rotWithShape="1">
          <a:blip r:embed="rId11"/>
          <a:stretch>
            <a:fillRect/>
          </a:stretch>
        </p:blipFill>
        <p:spPr>
          <a:xfrm>
            <a:off x="201712" y="2895600"/>
            <a:ext cx="1931887" cy="1048917"/>
          </a:xfrm>
          <a:prstGeom prst="rect">
            <a:avLst/>
          </a:prstGeom>
        </p:spPr>
      </p:pic>
      <p:pic>
        <p:nvPicPr>
          <p:cNvPr id="21" name="그림 20"/>
          <p:cNvPicPr>
            <a:picLocks noChangeAspect="1"/>
          </p:cNvPicPr>
          <p:nvPr/>
        </p:nvPicPr>
        <p:blipFill rotWithShape="1">
          <a:blip r:embed="rId12"/>
          <a:stretch>
            <a:fillRect/>
          </a:stretch>
        </p:blipFill>
        <p:spPr>
          <a:xfrm>
            <a:off x="5859427" y="2819400"/>
            <a:ext cx="2138110" cy="1121652"/>
          </a:xfrm>
          <a:prstGeom prst="rect">
            <a:avLst/>
          </a:prstGeom>
        </p:spPr>
      </p:pic>
    </p:spTree>
    <p:extLst>
      <p:ext uri="{BB962C8B-B14F-4D97-AF65-F5344CB8AC3E}">
        <p14:creationId xmlns:p14="http://schemas.microsoft.com/office/powerpoint/2010/main" val="1584640841"/>
      </p:ext>
    </p:extLst>
  </p:cSld>
  <p:clrMapOvr>
    <a:masterClrMapping/>
  </p:clrMapOvr>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a:spAutoFit/>
          </a:bodyPr>
          <a:lstStyle/>
          <a:p>
            <a:pPr marL="12700" lvl="0">
              <a:lnSpc>
                <a:spcPct val="100000"/>
              </a:lnSpc>
              <a:spcBef>
                <a:spcPts val="100"/>
              </a:spcBef>
              <a:defRPr/>
            </a:pPr>
            <a:r>
              <a:rPr sz="1400" b="1">
                <a:solidFill>
                  <a:srgbClr val="1f497d"/>
                </a:solidFill>
                <a:latin typeface="Times New Roman"/>
                <a:cs typeface="Times New Roman"/>
              </a:rPr>
              <a:t>Image </a:t>
            </a:r>
            <a:r>
              <a:rPr sz="1400" b="1" spc="-5">
                <a:solidFill>
                  <a:srgbClr val="1f497d"/>
                </a:solidFill>
                <a:latin typeface="Times New Roman"/>
                <a:cs typeface="Times New Roman"/>
              </a:rPr>
              <a:t>Processing</a:t>
            </a:r>
            <a:r>
              <a:rPr sz="1400" b="1" spc="-70">
                <a:solidFill>
                  <a:srgbClr val="1f497d"/>
                </a:solidFill>
                <a:latin typeface="Times New Roman"/>
                <a:cs typeface="Times New Roman"/>
              </a:rPr>
              <a:t> </a:t>
            </a:r>
            <a:r>
              <a:rPr sz="1400" b="1">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idx="0"/>
          </p:nvPr>
        </p:nvSpPr>
        <p:spPr>
          <a:xfrm>
            <a:off x="574040" y="609888"/>
            <a:ext cx="3845560" cy="321242"/>
          </a:xfrm>
          <a:prstGeom prst="rect">
            <a:avLst/>
          </a:prstGeom>
        </p:spPr>
        <p:txBody>
          <a:bodyPr vert="horz" wrap="square" lIns="0" tIns="13335" rIns="0" bIns="0">
            <a:spAutoFit/>
          </a:bodyPr>
          <a:lstStyle/>
          <a:p>
            <a:pPr marL="12700" lvl="0">
              <a:spcBef>
                <a:spcPts val="104"/>
              </a:spcBef>
              <a:defRPr/>
            </a:pPr>
            <a:r>
              <a:rPr lang="ko-KR" altLang="en-US" sz="2000"/>
              <a:t>사용자 시나리오</a:t>
            </a:r>
            <a:r>
              <a:rPr lang="en-US" altLang="ko-KR" sz="2000"/>
              <a:t>(Ui </a:t>
            </a:r>
            <a:r>
              <a:rPr lang="ko-KR" altLang="en-US" sz="2000"/>
              <a:t>구성</a:t>
            </a:r>
            <a:r>
              <a:rPr lang="en-US" altLang="ko-KR" sz="2000"/>
              <a:t>)</a:t>
            </a:r>
            <a:endParaRPr/>
          </a:p>
        </p:txBody>
      </p:sp>
      <p:sp>
        <p:nvSpPr>
          <p:cNvPr id="4" name="object 4"/>
          <p:cNvSpPr txBox="1"/>
          <p:nvPr/>
        </p:nvSpPr>
        <p:spPr>
          <a:xfrm>
            <a:off x="574040" y="1124817"/>
            <a:ext cx="8080375" cy="599208"/>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i="1" spc="-5">
                <a:solidFill>
                  <a:schemeClr val="tx1"/>
                </a:solidFill>
                <a:latin typeface="+mn-ea"/>
                <a:cs typeface="맑은 고딕"/>
              </a:rPr>
              <a:t>안드로이드 </a:t>
            </a:r>
            <a:r>
              <a:rPr lang="en-US" altLang="ko-KR" sz="2000" i="1" spc="-5">
                <a:solidFill>
                  <a:schemeClr val="tx1"/>
                </a:solidFill>
                <a:latin typeface="+mn-ea"/>
                <a:cs typeface="맑은 고딕"/>
              </a:rPr>
              <a:t>UI</a:t>
            </a:r>
            <a:endParaRPr lang="en-US" altLang="ko-KR" sz="2000" i="1" spc="-5">
              <a:solidFill>
                <a:schemeClr val="tx1"/>
              </a:solidFill>
              <a:latin typeface="+mn-ea"/>
              <a:cs typeface="맑은 고딕"/>
            </a:endParaRPr>
          </a:p>
          <a:p>
            <a:pPr marL="299085" lvl="0" indent="-287020">
              <a:lnSpc>
                <a:spcPct val="100000"/>
              </a:lnSpc>
              <a:spcBef>
                <a:spcPts val="104"/>
              </a:spcBef>
              <a:buFont typeface="Wingdings"/>
              <a:buChar char="v"/>
              <a:tabLst>
                <a:tab pos="299720" algn="l"/>
              </a:tabLst>
              <a:defRPr/>
            </a:pPr>
            <a:endParaRPr sz="1800">
              <a:latin typeface="+mn-ea"/>
              <a:cs typeface="굴림"/>
            </a:endParaRPr>
          </a:p>
        </p:txBody>
      </p:sp>
      <p:pic>
        <p:nvPicPr>
          <p:cNvPr id="17" name="그림 16"/>
          <p:cNvPicPr>
            <a:picLocks noChangeAspect="1"/>
          </p:cNvPicPr>
          <p:nvPr/>
        </p:nvPicPr>
        <p:blipFill rotWithShape="1">
          <a:blip r:embed="rId2"/>
          <a:stretch>
            <a:fillRect/>
          </a:stretch>
        </p:blipFill>
        <p:spPr>
          <a:xfrm>
            <a:off x="1265643" y="1600273"/>
            <a:ext cx="918046" cy="2063748"/>
          </a:xfrm>
          <a:prstGeom prst="rect">
            <a:avLst/>
          </a:prstGeom>
        </p:spPr>
      </p:pic>
      <p:pic>
        <p:nvPicPr>
          <p:cNvPr id="19" name="그림 18"/>
          <p:cNvPicPr>
            <a:picLocks noChangeAspect="1"/>
          </p:cNvPicPr>
          <p:nvPr/>
        </p:nvPicPr>
        <p:blipFill rotWithShape="1">
          <a:blip r:embed="rId3"/>
          <a:stretch>
            <a:fillRect/>
          </a:stretch>
        </p:blipFill>
        <p:spPr>
          <a:xfrm>
            <a:off x="2225284" y="1530423"/>
            <a:ext cx="1000392" cy="2220122"/>
          </a:xfrm>
          <a:prstGeom prst="rect">
            <a:avLst/>
          </a:prstGeom>
        </p:spPr>
      </p:pic>
      <p:pic>
        <p:nvPicPr>
          <p:cNvPr id="20" name="그림 19"/>
          <p:cNvPicPr>
            <a:picLocks noChangeAspect="1"/>
          </p:cNvPicPr>
          <p:nvPr/>
        </p:nvPicPr>
        <p:blipFill rotWithShape="1">
          <a:blip r:embed="rId4"/>
          <a:stretch>
            <a:fillRect/>
          </a:stretch>
        </p:blipFill>
        <p:spPr>
          <a:xfrm>
            <a:off x="3267270" y="1605565"/>
            <a:ext cx="969420" cy="2152835"/>
          </a:xfrm>
          <a:prstGeom prst="rect">
            <a:avLst/>
          </a:prstGeom>
        </p:spPr>
      </p:pic>
      <p:pic>
        <p:nvPicPr>
          <p:cNvPr id="23" name="그림 22"/>
          <p:cNvPicPr>
            <a:picLocks noChangeAspect="1"/>
          </p:cNvPicPr>
          <p:nvPr/>
        </p:nvPicPr>
        <p:blipFill rotWithShape="1">
          <a:blip r:embed="rId5"/>
          <a:stretch>
            <a:fillRect/>
          </a:stretch>
        </p:blipFill>
        <p:spPr>
          <a:xfrm>
            <a:off x="6317870" y="1602390"/>
            <a:ext cx="958532" cy="2123009"/>
          </a:xfrm>
          <a:prstGeom prst="rect">
            <a:avLst/>
          </a:prstGeom>
        </p:spPr>
      </p:pic>
      <p:pic>
        <p:nvPicPr>
          <p:cNvPr id="24" name="그림 23"/>
          <p:cNvPicPr>
            <a:picLocks noChangeAspect="1"/>
          </p:cNvPicPr>
          <p:nvPr/>
        </p:nvPicPr>
        <p:blipFill rotWithShape="1">
          <a:blip r:embed="rId6"/>
          <a:stretch>
            <a:fillRect/>
          </a:stretch>
        </p:blipFill>
        <p:spPr>
          <a:xfrm>
            <a:off x="7317997" y="1525132"/>
            <a:ext cx="1027001" cy="2280707"/>
          </a:xfrm>
          <a:prstGeom prst="rect">
            <a:avLst/>
          </a:prstGeom>
        </p:spPr>
      </p:pic>
      <p:pic>
        <p:nvPicPr>
          <p:cNvPr id="25" name="그림 24"/>
          <p:cNvPicPr>
            <a:picLocks noChangeAspect="1"/>
          </p:cNvPicPr>
          <p:nvPr/>
        </p:nvPicPr>
        <p:blipFill rotWithShape="1">
          <a:blip r:embed="rId7"/>
          <a:stretch>
            <a:fillRect/>
          </a:stretch>
        </p:blipFill>
        <p:spPr>
          <a:xfrm>
            <a:off x="1265643" y="3735990"/>
            <a:ext cx="1009825" cy="2133026"/>
          </a:xfrm>
          <a:prstGeom prst="rect">
            <a:avLst/>
          </a:prstGeom>
        </p:spPr>
      </p:pic>
      <p:pic>
        <p:nvPicPr>
          <p:cNvPr id="26" name="그림 25"/>
          <p:cNvPicPr>
            <a:picLocks noChangeAspect="1"/>
          </p:cNvPicPr>
          <p:nvPr/>
        </p:nvPicPr>
        <p:blipFill rotWithShape="1">
          <a:blip r:embed="rId8"/>
          <a:stretch>
            <a:fillRect/>
          </a:stretch>
        </p:blipFill>
        <p:spPr>
          <a:xfrm>
            <a:off x="2295983" y="3735989"/>
            <a:ext cx="957209" cy="2128262"/>
          </a:xfrm>
          <a:prstGeom prst="rect">
            <a:avLst/>
          </a:prstGeom>
        </p:spPr>
      </p:pic>
      <p:pic>
        <p:nvPicPr>
          <p:cNvPr id="29" name="그림 28"/>
          <p:cNvPicPr>
            <a:picLocks noChangeAspect="1"/>
          </p:cNvPicPr>
          <p:nvPr/>
        </p:nvPicPr>
        <p:blipFill rotWithShape="1">
          <a:blip r:embed="rId9"/>
          <a:stretch>
            <a:fillRect/>
          </a:stretch>
        </p:blipFill>
        <p:spPr>
          <a:xfrm>
            <a:off x="5306436" y="3659790"/>
            <a:ext cx="1005021" cy="2233083"/>
          </a:xfrm>
          <a:prstGeom prst="rect">
            <a:avLst/>
          </a:prstGeom>
        </p:spPr>
      </p:pic>
      <p:pic>
        <p:nvPicPr>
          <p:cNvPr id="30" name="그림 29"/>
          <p:cNvPicPr>
            <a:picLocks noChangeAspect="1"/>
          </p:cNvPicPr>
          <p:nvPr/>
        </p:nvPicPr>
        <p:blipFill rotWithShape="1">
          <a:blip r:embed="rId10"/>
          <a:stretch>
            <a:fillRect/>
          </a:stretch>
        </p:blipFill>
        <p:spPr>
          <a:xfrm>
            <a:off x="6330120" y="3788906"/>
            <a:ext cx="901899" cy="2021416"/>
          </a:xfrm>
          <a:prstGeom prst="rect">
            <a:avLst/>
          </a:prstGeom>
        </p:spPr>
      </p:pic>
      <p:pic>
        <p:nvPicPr>
          <p:cNvPr id="31" name="그림 30"/>
          <p:cNvPicPr>
            <a:picLocks noChangeAspect="1"/>
          </p:cNvPicPr>
          <p:nvPr/>
        </p:nvPicPr>
        <p:blipFill rotWithShape="1">
          <a:blip r:embed="rId11"/>
          <a:srcRect l="8571" t="13696" r="3522"/>
          <a:stretch>
            <a:fillRect/>
          </a:stretch>
        </p:blipFill>
        <p:spPr>
          <a:xfrm>
            <a:off x="5292077" y="1541141"/>
            <a:ext cx="961416" cy="2116458"/>
          </a:xfrm>
          <a:prstGeom prst="rect">
            <a:avLst/>
          </a:prstGeom>
        </p:spPr>
      </p:pic>
      <p:pic>
        <p:nvPicPr>
          <p:cNvPr id="34" name="그림 33"/>
          <p:cNvPicPr>
            <a:picLocks noChangeAspect="1"/>
          </p:cNvPicPr>
          <p:nvPr/>
        </p:nvPicPr>
        <p:blipFill rotWithShape="1">
          <a:blip r:embed="rId12"/>
          <a:stretch>
            <a:fillRect/>
          </a:stretch>
        </p:blipFill>
        <p:spPr>
          <a:xfrm>
            <a:off x="4170386" y="1447800"/>
            <a:ext cx="1045682" cy="2290813"/>
          </a:xfrm>
          <a:prstGeom prst="rect">
            <a:avLst/>
          </a:prstGeom>
        </p:spPr>
      </p:pic>
      <p:pic>
        <p:nvPicPr>
          <p:cNvPr id="35" name="그림 34"/>
          <p:cNvPicPr>
            <a:picLocks noChangeAspect="1"/>
          </p:cNvPicPr>
          <p:nvPr/>
        </p:nvPicPr>
        <p:blipFill rotWithShape="1">
          <a:blip r:embed="rId13"/>
          <a:stretch>
            <a:fillRect/>
          </a:stretch>
        </p:blipFill>
        <p:spPr>
          <a:xfrm>
            <a:off x="3273707" y="3733799"/>
            <a:ext cx="888170" cy="2000249"/>
          </a:xfrm>
          <a:prstGeom prst="rect">
            <a:avLst/>
          </a:prstGeom>
        </p:spPr>
      </p:pic>
      <p:pic>
        <p:nvPicPr>
          <p:cNvPr id="36" name="그림 35"/>
          <p:cNvPicPr>
            <a:picLocks noChangeAspect="1"/>
          </p:cNvPicPr>
          <p:nvPr/>
        </p:nvPicPr>
        <p:blipFill rotWithShape="1">
          <a:blip r:embed="rId14"/>
          <a:stretch>
            <a:fillRect/>
          </a:stretch>
        </p:blipFill>
        <p:spPr>
          <a:xfrm>
            <a:off x="4247855" y="3754315"/>
            <a:ext cx="928171" cy="2073519"/>
          </a:xfrm>
          <a:prstGeom prst="rect">
            <a:avLst/>
          </a:prstGeom>
        </p:spPr>
      </p:pic>
    </p:spTree>
    <p:extLst>
      <p:ext uri="{BB962C8B-B14F-4D97-AF65-F5344CB8AC3E}">
        <p14:creationId xmlns:p14="http://schemas.microsoft.com/office/powerpoint/2010/main" val="2061495452"/>
      </p:ext>
    </p:extLst>
  </p:cSld>
  <p:clrMapOvr>
    <a:masterClrMapping/>
  </p:clrMapOvr>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845560" cy="321242"/>
          </a:xfrm>
          <a:prstGeom prst="rect">
            <a:avLst/>
          </a:prstGeom>
        </p:spPr>
        <p:txBody>
          <a:bodyPr vert="horz" wrap="square" lIns="0" tIns="13335" rIns="0" bIns="0" rtlCol="0">
            <a:spAutoFit/>
          </a:bodyPr>
          <a:lstStyle/>
          <a:p>
            <a:pPr marL="12700">
              <a:spcBef>
                <a:spcPts val="105"/>
              </a:spcBef>
            </a:pPr>
            <a:r>
              <a:rPr lang="ko-KR" altLang="en-US" sz="2000" dirty="0"/>
              <a:t>개발과정의 이슈</a:t>
            </a:r>
            <a:r>
              <a:rPr lang="en-US" altLang="ko-KR" sz="2000" i="1" dirty="0">
                <a:solidFill>
                  <a:srgbClr val="FF0000"/>
                </a:solidFill>
              </a:rPr>
              <a:t>(</a:t>
            </a:r>
            <a:r>
              <a:rPr lang="ko-KR" altLang="en-US" sz="2000" i="1" dirty="0">
                <a:solidFill>
                  <a:srgbClr val="FF0000"/>
                </a:solidFill>
              </a:rPr>
              <a:t>선택</a:t>
            </a:r>
            <a:r>
              <a:rPr lang="en-US" altLang="ko-KR" sz="2000" i="1" dirty="0">
                <a:solidFill>
                  <a:srgbClr val="FF0000"/>
                </a:solidFill>
              </a:rPr>
              <a:t>)</a:t>
            </a:r>
            <a:endParaRPr i="1" dirty="0">
              <a:solidFill>
                <a:srgbClr val="FF0000"/>
              </a:solidFill>
            </a:endParaRPr>
          </a:p>
        </p:txBody>
      </p:sp>
      <p:sp>
        <p:nvSpPr>
          <p:cNvPr id="4" name="object 4"/>
          <p:cNvSpPr txBox="1"/>
          <p:nvPr/>
        </p:nvSpPr>
        <p:spPr>
          <a:xfrm>
            <a:off x="574040" y="1124816"/>
            <a:ext cx="8080375" cy="3418609"/>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개발과정 중 이슈</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800">
                <a:latin typeface="+mn-ea"/>
                <a:cs typeface="굴림"/>
              </a:rPr>
              <a:t>배포 도중</a:t>
            </a:r>
            <a:r>
              <a:rPr lang="en-US" altLang="ko-KR" sz="1800">
                <a:latin typeface="+mn-ea"/>
                <a:cs typeface="굴림"/>
              </a:rPr>
              <a:t>,</a:t>
            </a:r>
            <a:r>
              <a:rPr lang="ko-KR" altLang="en-US" sz="1800">
                <a:latin typeface="+mn-ea"/>
                <a:cs typeface="굴림"/>
              </a:rPr>
              <a:t> 파일 명과 파일 구조를 전반적으로 바꾸면서 </a:t>
            </a:r>
            <a:r>
              <a:rPr lang="en-US" altLang="ko-KR" sz="1800">
                <a:latin typeface="+mn-ea"/>
                <a:cs typeface="굴림"/>
              </a:rPr>
              <a:t>pythonanywhere</a:t>
            </a:r>
            <a:r>
              <a:rPr lang="ko-KR" altLang="en-US" sz="1800">
                <a:latin typeface="+mn-ea"/>
                <a:cs typeface="굴림"/>
              </a:rPr>
              <a:t>의 </a:t>
            </a:r>
            <a:r>
              <a:rPr lang="en-US" altLang="ko-KR" sz="1800">
                <a:latin typeface="+mn-ea"/>
                <a:cs typeface="굴림"/>
              </a:rPr>
              <a:t>wsgi </a:t>
            </a:r>
            <a:r>
              <a:rPr lang="ko-KR" altLang="en-US" sz="1800">
                <a:latin typeface="+mn-ea"/>
                <a:cs typeface="굴림"/>
              </a:rPr>
              <a:t>파일을 수정하고</a:t>
            </a:r>
            <a:r>
              <a:rPr lang="en-US" altLang="ko-KR" sz="1800">
                <a:latin typeface="+mn-ea"/>
                <a:cs typeface="굴림"/>
              </a:rPr>
              <a:t>,</a:t>
            </a:r>
            <a:r>
              <a:rPr lang="ko-KR" altLang="en-US" sz="1800">
                <a:latin typeface="+mn-ea"/>
                <a:cs typeface="굴림"/>
              </a:rPr>
              <a:t> </a:t>
            </a:r>
            <a:r>
              <a:rPr lang="en-US" altLang="ko-KR" sz="1800">
                <a:latin typeface="+mn-ea"/>
                <a:cs typeface="굴림"/>
              </a:rPr>
              <a:t>console</a:t>
            </a:r>
            <a:r>
              <a:rPr lang="ko-KR" altLang="en-US" sz="1800">
                <a:latin typeface="+mn-ea"/>
                <a:cs typeface="굴림"/>
              </a:rPr>
              <a:t> 설정이나 가상환경도 바꾸어야했는데</a:t>
            </a:r>
            <a:r>
              <a:rPr lang="en-US" altLang="ko-KR" sz="1800">
                <a:latin typeface="+mn-ea"/>
                <a:cs typeface="굴림"/>
              </a:rPr>
              <a:t>,</a:t>
            </a:r>
            <a:r>
              <a:rPr lang="ko-KR" altLang="en-US" sz="1800">
                <a:latin typeface="+mn-ea"/>
                <a:cs typeface="굴림"/>
              </a:rPr>
              <a:t> 그러지 않아서 </a:t>
            </a:r>
            <a:r>
              <a:rPr lang="en-US" altLang="ko-KR" sz="1800">
                <a:latin typeface="+mn-ea"/>
                <a:cs typeface="굴림"/>
              </a:rPr>
              <a:t>error</a:t>
            </a:r>
            <a:r>
              <a:rPr lang="ko-KR" altLang="en-US" sz="1800">
                <a:latin typeface="+mn-ea"/>
                <a:cs typeface="굴림"/>
              </a:rPr>
              <a:t>가 발생했음</a:t>
            </a:r>
            <a:r>
              <a:rPr lang="en-US" altLang="ko-KR" sz="1800">
                <a:latin typeface="+mn-ea"/>
                <a:cs typeface="굴림"/>
              </a:rPr>
              <a:t>.</a:t>
            </a:r>
            <a:r>
              <a:rPr lang="ko-KR" altLang="en-US" sz="1800">
                <a:latin typeface="+mn-ea"/>
                <a:cs typeface="굴림"/>
              </a:rPr>
              <a:t> </a:t>
            </a:r>
            <a:r>
              <a:rPr lang="en-US" altLang="ko-KR" sz="1800">
                <a:latin typeface="+mn-ea"/>
                <a:cs typeface="굴림"/>
              </a:rPr>
              <a:t>git</a:t>
            </a:r>
            <a:r>
              <a:rPr lang="ko-KR" altLang="en-US" sz="1800">
                <a:latin typeface="+mn-ea"/>
                <a:cs typeface="굴림"/>
              </a:rPr>
              <a:t>에서 새로 </a:t>
            </a:r>
            <a:r>
              <a:rPr lang="en-US" altLang="ko-KR" sz="1800">
                <a:latin typeface="+mn-ea"/>
                <a:cs typeface="굴림"/>
              </a:rPr>
              <a:t>git pull</a:t>
            </a:r>
            <a:r>
              <a:rPr lang="ko-KR" altLang="en-US" sz="1800">
                <a:latin typeface="+mn-ea"/>
                <a:cs typeface="굴림"/>
              </a:rPr>
              <a:t>을 진행하고</a:t>
            </a:r>
            <a:r>
              <a:rPr lang="en-US" altLang="ko-KR" sz="1800">
                <a:latin typeface="+mn-ea"/>
                <a:cs typeface="굴림"/>
              </a:rPr>
              <a:t>,</a:t>
            </a:r>
            <a:r>
              <a:rPr lang="ko-KR" altLang="en-US" sz="1800">
                <a:latin typeface="+mn-ea"/>
                <a:cs typeface="굴림"/>
              </a:rPr>
              <a:t> </a:t>
            </a:r>
            <a:r>
              <a:rPr lang="en-US" altLang="ko-KR" sz="1800">
                <a:latin typeface="+mn-ea"/>
                <a:cs typeface="굴림"/>
              </a:rPr>
              <a:t>web</a:t>
            </a:r>
            <a:r>
              <a:rPr lang="ko-KR" altLang="en-US" sz="1800">
                <a:latin typeface="+mn-ea"/>
                <a:cs typeface="굴림"/>
              </a:rPr>
              <a:t>의 </a:t>
            </a:r>
            <a:r>
              <a:rPr lang="en-US" altLang="ko-KR" sz="1800">
                <a:latin typeface="+mn-ea"/>
                <a:cs typeface="굴림"/>
              </a:rPr>
              <a:t>wsgi</a:t>
            </a:r>
            <a:r>
              <a:rPr lang="ko-KR" altLang="en-US" sz="1800">
                <a:latin typeface="+mn-ea"/>
                <a:cs typeface="굴림"/>
              </a:rPr>
              <a:t> 파일을 변경하여 해결하였다</a:t>
            </a:r>
            <a:r>
              <a:rPr lang="en-US" altLang="ko-KR" sz="1800">
                <a:latin typeface="+mn-ea"/>
                <a:cs typeface="굴림"/>
              </a:rPr>
              <a:t>.</a:t>
            </a:r>
            <a:endParaRPr lang="en-US" altLang="ko-KR" sz="1800">
              <a:latin typeface="+mn-ea"/>
              <a:cs typeface="굴림"/>
            </a:endParaRPr>
          </a:p>
          <a:p>
            <a:pPr marL="690880" lvl="1" indent="-287655">
              <a:lnSpc>
                <a:spcPct val="100000"/>
              </a:lnSpc>
              <a:spcBef>
                <a:spcPts val="1440"/>
              </a:spcBef>
              <a:buChar char="-"/>
              <a:tabLst>
                <a:tab pos="690880" algn="l"/>
                <a:tab pos="691515" algn="l"/>
              </a:tabLst>
              <a:defRPr/>
            </a:pPr>
            <a:r>
              <a:rPr lang="en-US" altLang="ko-KR" sz="1800">
                <a:latin typeface="+mn-ea"/>
                <a:cs typeface="굴림"/>
              </a:rPr>
              <a:t>api</a:t>
            </a:r>
            <a:r>
              <a:rPr lang="ko-KR" altLang="en-US" sz="1800">
                <a:latin typeface="+mn-ea"/>
                <a:cs typeface="굴림"/>
              </a:rPr>
              <a:t>의 권한들을 잘못 생각해 </a:t>
            </a:r>
            <a:r>
              <a:rPr lang="en-US" altLang="ko-KR" sz="1800">
                <a:latin typeface="+mn-ea"/>
                <a:cs typeface="굴림"/>
              </a:rPr>
              <a:t>pythonanywhere</a:t>
            </a:r>
            <a:r>
              <a:rPr lang="ko-KR" altLang="en-US" sz="1800">
                <a:latin typeface="+mn-ea"/>
                <a:cs typeface="굴림"/>
              </a:rPr>
              <a:t>에서 처리할 수 없는 요청이라고 </a:t>
            </a:r>
            <a:r>
              <a:rPr lang="en-US" altLang="ko-KR" sz="1800">
                <a:latin typeface="+mn-ea"/>
                <a:cs typeface="굴림"/>
              </a:rPr>
              <a:t>api </a:t>
            </a:r>
            <a:r>
              <a:rPr lang="ko-KR" altLang="en-US" sz="1800">
                <a:latin typeface="+mn-ea"/>
                <a:cs typeface="굴림"/>
              </a:rPr>
              <a:t>요청을 거부하는 문제가 생겼다</a:t>
            </a:r>
            <a:r>
              <a:rPr lang="en-US" altLang="ko-KR" sz="1800">
                <a:latin typeface="+mn-ea"/>
                <a:cs typeface="굴림"/>
              </a:rPr>
              <a:t>.</a:t>
            </a:r>
            <a:r>
              <a:rPr lang="ko-KR" altLang="en-US" sz="1800">
                <a:latin typeface="+mn-ea"/>
                <a:cs typeface="굴림"/>
              </a:rPr>
              <a:t> 기존에는 작성자만 처리완료 체크박스를 체크할 수 있도록 하려고 생각했으나</a:t>
            </a:r>
            <a:r>
              <a:rPr lang="en-US" altLang="ko-KR" sz="1800">
                <a:latin typeface="+mn-ea"/>
                <a:cs typeface="굴림"/>
              </a:rPr>
              <a:t>,</a:t>
            </a:r>
            <a:r>
              <a:rPr lang="ko-KR" altLang="en-US" sz="1800">
                <a:latin typeface="+mn-ea"/>
                <a:cs typeface="굴림"/>
              </a:rPr>
              <a:t> 권한을 생각해보니 로그인된 사용자는 모두 체크</a:t>
            </a:r>
            <a:r>
              <a:rPr lang="en-US" altLang="ko-KR" sz="1800">
                <a:latin typeface="+mn-ea"/>
                <a:cs typeface="굴림"/>
              </a:rPr>
              <a:t>/</a:t>
            </a:r>
            <a:r>
              <a:rPr lang="ko-KR" altLang="en-US" sz="1800">
                <a:latin typeface="+mn-ea"/>
                <a:cs typeface="굴림"/>
              </a:rPr>
              <a:t>체크해제 할 수 있도록 하여야 다중 관리자 환경에서 관리하기 편리하다는 것을 알게 되어 권한을 수정하였고</a:t>
            </a:r>
            <a:r>
              <a:rPr lang="en-US" altLang="ko-KR" sz="1800">
                <a:latin typeface="+mn-ea"/>
                <a:cs typeface="굴림"/>
              </a:rPr>
              <a:t>,</a:t>
            </a:r>
            <a:r>
              <a:rPr lang="ko-KR" altLang="en-US" sz="1800">
                <a:latin typeface="+mn-ea"/>
                <a:cs typeface="굴림"/>
              </a:rPr>
              <a:t> </a:t>
            </a:r>
            <a:r>
              <a:rPr lang="en-US" altLang="ko-KR" sz="1800">
                <a:latin typeface="+mn-ea"/>
                <a:cs typeface="굴림"/>
              </a:rPr>
              <a:t>pythonanywhere</a:t>
            </a:r>
            <a:r>
              <a:rPr lang="ko-KR" altLang="en-US" sz="1800">
                <a:latin typeface="+mn-ea"/>
                <a:cs typeface="굴림"/>
              </a:rPr>
              <a:t>의 배포 오류또한 해결하였다</a:t>
            </a:r>
            <a:r>
              <a:rPr lang="en-US" altLang="ko-KR" sz="1800">
                <a:latin typeface="+mn-ea"/>
                <a:cs typeface="굴림"/>
              </a:rPr>
              <a:t>.</a:t>
            </a:r>
            <a:endParaRPr lang="ko-KR" altLang="en-US" sz="1800">
              <a:latin typeface="+mn-ea"/>
              <a:cs typeface="굴림"/>
            </a:endParaRPr>
          </a:p>
        </p:txBody>
      </p:sp>
    </p:spTree>
    <p:extLst>
      <p:ext uri="{BB962C8B-B14F-4D97-AF65-F5344CB8AC3E}">
        <p14:creationId xmlns:p14="http://schemas.microsoft.com/office/powerpoint/2010/main" val="2930014797"/>
      </p:ext>
    </p:extLst>
  </p:cSld>
  <p:clrMapOvr>
    <a:masterClrMapping/>
  </p:clrMapOvr>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6664960" cy="321242"/>
          </a:xfrm>
          <a:prstGeom prst="rect">
            <a:avLst/>
          </a:prstGeom>
        </p:spPr>
        <p:txBody>
          <a:bodyPr vert="horz" wrap="square" lIns="0" tIns="13335" rIns="0" bIns="0" rtlCol="0">
            <a:spAutoFit/>
          </a:bodyPr>
          <a:lstStyle/>
          <a:p>
            <a:pPr marL="12700">
              <a:spcBef>
                <a:spcPts val="105"/>
              </a:spcBef>
            </a:pPr>
            <a:r>
              <a:rPr lang="ko-KR" altLang="en-US" sz="2000" dirty="0"/>
              <a:t>데모</a:t>
            </a:r>
            <a:r>
              <a:rPr lang="en-US" altLang="ko-KR" sz="2000" i="1" dirty="0">
                <a:solidFill>
                  <a:srgbClr val="FF0000"/>
                </a:solidFill>
              </a:rPr>
              <a:t>(</a:t>
            </a:r>
            <a:r>
              <a:rPr lang="ko-KR" altLang="en-US" sz="2000" i="1" dirty="0">
                <a:solidFill>
                  <a:srgbClr val="FF0000"/>
                </a:solidFill>
              </a:rPr>
              <a:t>구동 동영상</a:t>
            </a:r>
            <a:r>
              <a:rPr lang="en-US" altLang="ko-KR" sz="2000" i="1" dirty="0">
                <a:solidFill>
                  <a:srgbClr val="FF0000"/>
                </a:solidFill>
              </a:rPr>
              <a:t>,</a:t>
            </a:r>
            <a:r>
              <a:rPr lang="ko-KR" altLang="en-US" sz="2000" i="1" dirty="0">
                <a:solidFill>
                  <a:srgbClr val="FF0000"/>
                </a:solidFill>
              </a:rPr>
              <a:t> </a:t>
            </a:r>
            <a:r>
              <a:rPr lang="en-US" altLang="ko-KR" sz="2000" i="1" dirty="0">
                <a:solidFill>
                  <a:srgbClr val="FF0000"/>
                </a:solidFill>
              </a:rPr>
              <a:t>mp4</a:t>
            </a:r>
            <a:r>
              <a:rPr lang="ko-KR" altLang="en-US" sz="2000" i="1" dirty="0">
                <a:solidFill>
                  <a:srgbClr val="FF0000"/>
                </a:solidFill>
              </a:rPr>
              <a:t> 동영상 파일을 추가 함</a:t>
            </a:r>
            <a:r>
              <a:rPr lang="en-US" altLang="ko-KR" sz="2000" i="1" dirty="0">
                <a:solidFill>
                  <a:srgbClr val="FF0000"/>
                </a:solidFill>
              </a:rPr>
              <a:t>)</a:t>
            </a:r>
            <a:endParaRPr i="1" dirty="0">
              <a:solidFill>
                <a:srgbClr val="FF0000"/>
              </a:solidFill>
            </a:endParaRPr>
          </a:p>
        </p:txBody>
      </p:sp>
      <p:sp>
        <p:nvSpPr>
          <p:cNvPr id="4" name="object 4"/>
          <p:cNvSpPr txBox="1"/>
          <p:nvPr/>
        </p:nvSpPr>
        <p:spPr>
          <a:xfrm>
            <a:off x="574040" y="1124817"/>
            <a:ext cx="8080375" cy="321242"/>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데모 동영상</a:t>
            </a:r>
            <a:endParaRPr lang="en-US" altLang="ko-KR" sz="2000" spc="-5">
              <a:solidFill>
                <a:srgbClr val="558ed5"/>
              </a:solidFill>
              <a:latin typeface="+mn-ea"/>
              <a:cs typeface="맑은 고딕"/>
            </a:endParaRPr>
          </a:p>
        </p:txBody>
      </p:sp>
      <p:pic>
        <p:nvPicPr>
          <p:cNvPr id="7" name="1 - Join.mp4">
            <a:hlinkClick r:id="" action="ppaction://media"/>
          </p:cNvPr>
          <p:cNvPicPr>
            <a:picLocks noRot="1" noChangeAspect="1"/>
          </p:cNvPicPr>
          <p:nvPr>
            <a:videoFile r:link="rId2"/>
            <p:extLst>
              <p:ext uri="{DAA4B4D4-6D71-4841-9C94-3DE7FCFB9230}">
                <p14:media xmlns:p14="http://schemas.microsoft.com/office/powerpoint/2010/main" r:embed="rId3"/>
              </p:ext>
            </p:extLst>
          </p:nvPr>
        </p:nvPicPr>
        <p:blipFill rotWithShape="1">
          <a:blip r:embed="rId4"/>
          <a:stretch>
            <a:fillRect/>
          </a:stretch>
        </p:blipFill>
        <p:spPr>
          <a:xfrm>
            <a:off x="609600" y="1447800"/>
            <a:ext cx="8815917" cy="4674273"/>
          </a:xfrm>
          <a:prstGeom prst="rect">
            <a:avLst/>
          </a:prstGeom>
        </p:spPr>
      </p:pic>
    </p:spTree>
    <p:extLst>
      <p:ext uri="{BB962C8B-B14F-4D97-AF65-F5344CB8AC3E}">
        <p14:creationId xmlns:p14="http://schemas.microsoft.com/office/powerpoint/2010/main" val="27688967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351400"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25501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기대효과 및 결론</a:t>
            </a:r>
            <a:endParaRPr dirty="0"/>
          </a:p>
        </p:txBody>
      </p:sp>
      <p:sp>
        <p:nvSpPr>
          <p:cNvPr id="6" name="object 4"/>
          <p:cNvSpPr txBox="1"/>
          <p:nvPr/>
        </p:nvSpPr>
        <p:spPr>
          <a:xfrm>
            <a:off x="574040" y="1124817"/>
            <a:ext cx="8080375" cy="5114058"/>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환경 개선</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sz="1800">
                <a:latin typeface="+mn-ea"/>
                <a:cs typeface="굴림"/>
              </a:rPr>
              <a:t>분리수거 </a:t>
            </a:r>
            <a:r>
              <a:rPr lang="ko-KR" altLang="en-US" sz="1800">
                <a:latin typeface="+mn-ea"/>
                <a:cs typeface="굴림"/>
              </a:rPr>
              <a:t>이상</a:t>
            </a:r>
            <a:r>
              <a:rPr sz="1800">
                <a:latin typeface="+mn-ea"/>
                <a:cs typeface="굴림"/>
              </a:rPr>
              <a:t> 감소로 재활용률</a:t>
            </a:r>
            <a:r>
              <a:rPr lang="ko-KR" altLang="en-US" sz="1800">
                <a:latin typeface="+mn-ea"/>
                <a:cs typeface="굴림"/>
              </a:rPr>
              <a:t>이</a:t>
            </a:r>
            <a:r>
              <a:rPr sz="1800">
                <a:latin typeface="+mn-ea"/>
                <a:cs typeface="굴림"/>
              </a:rPr>
              <a:t> 향상</a:t>
            </a:r>
            <a:r>
              <a:rPr lang="ko-KR" altLang="en-US" sz="1800">
                <a:latin typeface="+mn-ea"/>
                <a:cs typeface="굴림"/>
              </a:rPr>
              <a:t>되고</a:t>
            </a:r>
            <a:r>
              <a:rPr lang="en-US" altLang="ko-KR" sz="1800">
                <a:latin typeface="+mn-ea"/>
                <a:cs typeface="굴림"/>
              </a:rPr>
              <a:t>,</a:t>
            </a:r>
            <a:r>
              <a:rPr lang="ko-KR" altLang="en-US" sz="1800">
                <a:latin typeface="+mn-ea"/>
                <a:cs typeface="굴림"/>
              </a:rPr>
              <a:t> </a:t>
            </a:r>
            <a:r>
              <a:rPr sz="1800">
                <a:latin typeface="+mn-ea"/>
                <a:cs typeface="굴림"/>
              </a:rPr>
              <a:t>무단 투기 자동 감시</a:t>
            </a:r>
            <a:r>
              <a:rPr lang="ko-KR" altLang="en-US" sz="1800">
                <a:latin typeface="+mn-ea"/>
                <a:cs typeface="굴림"/>
              </a:rPr>
              <a:t>로 투기 방지 </a:t>
            </a:r>
            <a:r>
              <a:rPr sz="1800">
                <a:latin typeface="+mn-ea"/>
                <a:cs typeface="굴림"/>
              </a:rPr>
              <a:t>및 조기 대응 가능</a:t>
            </a:r>
            <a:endParaRPr sz="1800">
              <a:latin typeface="+mn-ea"/>
              <a:cs typeface="굴림"/>
            </a:endParaRPr>
          </a:p>
          <a:p>
            <a:pPr marL="690880" lvl="1" indent="-287655">
              <a:lnSpc>
                <a:spcPct val="100000"/>
              </a:lnSpc>
              <a:spcBef>
                <a:spcPts val="1440"/>
              </a:spcBef>
              <a:buChar char="-"/>
              <a:tabLst>
                <a:tab pos="690880" algn="l"/>
                <a:tab pos="691515" algn="l"/>
              </a:tabLst>
              <a:defRPr/>
            </a:pPr>
            <a:r>
              <a:rPr sz="1800">
                <a:latin typeface="+mn-ea"/>
                <a:cs typeface="굴림"/>
              </a:rPr>
              <a:t>쓰레기 방치 감소로 도시 청결도</a:t>
            </a:r>
            <a:r>
              <a:rPr lang="ko-KR" altLang="en-US" sz="1800">
                <a:latin typeface="+mn-ea"/>
                <a:cs typeface="굴림"/>
              </a:rPr>
              <a:t>가 향상됨</a:t>
            </a:r>
            <a:endParaRPr lang="ko-KR" altLang="en-US" sz="1800">
              <a:latin typeface="+mn-ea"/>
              <a:cs typeface="굴림"/>
            </a:endParaRPr>
          </a:p>
          <a:p>
            <a:pPr marL="403225" lvl="1" indent="0">
              <a:lnSpc>
                <a:spcPct val="100000"/>
              </a:lnSpc>
              <a:spcBef>
                <a:spcPts val="1440"/>
              </a:spcBef>
              <a:buNone/>
              <a:tabLst>
                <a:tab pos="690880" algn="l"/>
                <a:tab pos="691515" algn="l"/>
              </a:tabLst>
              <a:defRPr/>
            </a:pPr>
            <a:endParaRPr lang="ko-KR" altLang="en-US" sz="1800">
              <a:latin typeface="+mn-ea"/>
              <a:cs typeface="굴림"/>
            </a:endParaRPr>
          </a:p>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운영 효율성 향상</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sz="1800">
                <a:latin typeface="+mn-ea"/>
                <a:cs typeface="굴림"/>
              </a:rPr>
              <a:t>24시간 자동 모니터링으로 관리 인력</a:t>
            </a:r>
            <a:r>
              <a:rPr lang="ko-KR" altLang="en-US" sz="1800">
                <a:latin typeface="+mn-ea"/>
                <a:cs typeface="굴림"/>
              </a:rPr>
              <a:t> 및 인건비 비용을 절감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sz="1800">
                <a:latin typeface="+mn-ea"/>
                <a:cs typeface="굴림"/>
              </a:rPr>
              <a:t>무단 투기 발생 시 이미지</a:t>
            </a:r>
            <a:r>
              <a:rPr lang="ko-KR" altLang="en-US" sz="1800">
                <a:latin typeface="+mn-ea"/>
                <a:cs typeface="굴림"/>
              </a:rPr>
              <a:t>와 </a:t>
            </a:r>
            <a:r>
              <a:rPr sz="1800">
                <a:latin typeface="+mn-ea"/>
                <a:cs typeface="굴림"/>
              </a:rPr>
              <a:t>시간 자동 기록</a:t>
            </a:r>
            <a:r>
              <a:rPr lang="ko-KR" altLang="en-US" sz="1800">
                <a:latin typeface="+mn-ea"/>
                <a:cs typeface="굴림"/>
              </a:rPr>
              <a:t> 하므로 </a:t>
            </a:r>
            <a:r>
              <a:rPr sz="1800">
                <a:latin typeface="+mn-ea"/>
                <a:cs typeface="굴림"/>
              </a:rPr>
              <a:t>신속</a:t>
            </a:r>
            <a:r>
              <a:rPr lang="ko-KR" altLang="en-US" sz="1800">
                <a:latin typeface="+mn-ea"/>
                <a:cs typeface="굴림"/>
              </a:rPr>
              <a:t>한</a:t>
            </a:r>
            <a:r>
              <a:rPr sz="1800">
                <a:latin typeface="+mn-ea"/>
                <a:cs typeface="굴림"/>
              </a:rPr>
              <a:t> 처리</a:t>
            </a:r>
            <a:r>
              <a:rPr lang="ko-KR" altLang="en-US" sz="1800">
                <a:latin typeface="+mn-ea"/>
                <a:cs typeface="굴림"/>
              </a:rPr>
              <a:t>가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sz="1800">
                <a:latin typeface="+mn-ea"/>
                <a:cs typeface="굴림"/>
              </a:rPr>
              <a:t>품목별</a:t>
            </a:r>
            <a:r>
              <a:rPr lang="en-US" altLang="ko-KR" sz="1800">
                <a:latin typeface="+mn-ea"/>
                <a:cs typeface="굴림"/>
              </a:rPr>
              <a:t>,</a:t>
            </a:r>
            <a:r>
              <a:rPr lang="ko-KR" altLang="en-US" sz="1800">
                <a:latin typeface="+mn-ea"/>
                <a:cs typeface="굴림"/>
              </a:rPr>
              <a:t> </a:t>
            </a:r>
            <a:r>
              <a:rPr sz="1800">
                <a:latin typeface="+mn-ea"/>
                <a:cs typeface="굴림"/>
              </a:rPr>
              <a:t>시간대별</a:t>
            </a:r>
            <a:r>
              <a:rPr lang="ko-KR" altLang="en-US" sz="1800">
                <a:latin typeface="+mn-ea"/>
                <a:cs typeface="굴림"/>
              </a:rPr>
              <a:t> 통계를 제공하여 관리 및 운영 정책을 개선하는데 사용 가능함</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lang="ko-KR" altLang="en-US" sz="1800">
                <a:latin typeface="+mn-ea"/>
                <a:cs typeface="굴림"/>
              </a:rPr>
              <a:t>추후 행정 시스템, 스마트시티 플랫폼과 통합하여 자동화된 도시 관리 시스템을 만드는데 도움을 줄 수 있음</a:t>
            </a:r>
            <a:r>
              <a:rPr lang="en-US" altLang="ko-KR" sz="1800">
                <a:latin typeface="+mn-ea"/>
                <a:cs typeface="굴림"/>
              </a:rPr>
              <a:t>.</a:t>
            </a:r>
            <a:endParaRPr lang="en-US" altLang="ko-KR" sz="1800">
              <a:latin typeface="+mn-ea"/>
              <a:cs typeface="굴림"/>
            </a:endParaRPr>
          </a:p>
          <a:p>
            <a:pPr marL="403225" lvl="1" indent="0">
              <a:lnSpc>
                <a:spcPct val="100000"/>
              </a:lnSpc>
              <a:spcBef>
                <a:spcPts val="1440"/>
              </a:spcBef>
              <a:buNone/>
              <a:tabLst>
                <a:tab pos="690880" algn="l"/>
                <a:tab pos="691515" algn="l"/>
              </a:tabLst>
              <a:defRPr/>
            </a:pPr>
            <a:endParaRPr sz="1800">
              <a:latin typeface="+mn-ea"/>
              <a:cs typeface="굴림"/>
            </a:endParaRPr>
          </a:p>
        </p:txBody>
      </p:sp>
    </p:spTree>
    <p:extLst>
      <p:ext uri="{BB962C8B-B14F-4D97-AF65-F5344CB8AC3E}">
        <p14:creationId xmlns:p14="http://schemas.microsoft.com/office/powerpoint/2010/main" val="3825401136"/>
      </p:ext>
    </p:extLst>
  </p:cSld>
  <p:clrMapOvr>
    <a:masterClrMapping/>
  </p:clrMapOvr>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26263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결과물의 목록</a:t>
            </a:r>
            <a:endParaRPr dirty="0"/>
          </a:p>
        </p:txBody>
      </p:sp>
      <p:sp>
        <p:nvSpPr>
          <p:cNvPr id="4" name="object 4"/>
          <p:cNvSpPr txBox="1"/>
          <p:nvPr/>
        </p:nvSpPr>
        <p:spPr>
          <a:xfrm>
            <a:off x="574040" y="1124817"/>
            <a:ext cx="9103360" cy="1084983"/>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서비스 </a:t>
            </a:r>
            <a:r>
              <a:rPr lang="en-US" altLang="ko-KR" sz="2000" spc="-5">
                <a:solidFill>
                  <a:srgbClr val="558ed5"/>
                </a:solidFill>
                <a:latin typeface="+mn-ea"/>
                <a:cs typeface="맑은 고딕"/>
              </a:rPr>
              <a:t>URL :  </a:t>
            </a:r>
            <a:r>
              <a:rPr lang="en-US" altLang="ko-KR" sz="2000" i="1" spc="-5">
                <a:solidFill>
                  <a:srgbClr val="7f92c6"/>
                </a:solidFill>
                <a:latin typeface="+mn-ea"/>
                <a:cs typeface="맑은 고딕"/>
              </a:rPr>
              <a:t>https://cwijiq.pythonanywhere.com/</a:t>
            </a:r>
            <a:endParaRPr lang="en-US" altLang="ko-KR" sz="2000" i="1" spc="-5">
              <a:solidFill>
                <a:srgbClr val="ff0000"/>
              </a:solidFill>
              <a:latin typeface="+mn-ea"/>
              <a:cs typeface="맑은 고딕"/>
            </a:endParaRPr>
          </a:p>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소스코드 </a:t>
            </a:r>
            <a:r>
              <a:rPr lang="en-US" altLang="ko-KR" sz="2000" spc="-5">
                <a:solidFill>
                  <a:srgbClr val="558ed5"/>
                </a:solidFill>
                <a:latin typeface="+mn-ea"/>
                <a:cs typeface="맑은 고딕"/>
              </a:rPr>
              <a:t>git </a:t>
            </a:r>
            <a:r>
              <a:rPr lang="ko-KR" altLang="en-US" sz="2000" spc="-5">
                <a:solidFill>
                  <a:srgbClr val="558ed5"/>
                </a:solidFill>
                <a:latin typeface="+mn-ea"/>
                <a:cs typeface="맑은 고딕"/>
              </a:rPr>
              <a:t>주소 </a:t>
            </a:r>
            <a:r>
              <a:rPr lang="en-US" altLang="ko-KR" sz="2000" spc="-5">
                <a:solidFill>
                  <a:srgbClr val="558ed5"/>
                </a:solidFill>
                <a:latin typeface="+mn-ea"/>
                <a:cs typeface="맑은 고딕"/>
              </a:rPr>
              <a:t>: </a:t>
            </a:r>
            <a:r>
              <a:rPr lang="en-US" altLang="ko-KR" sz="2000" i="1" spc="-5">
                <a:solidFill>
                  <a:srgbClr val="7f92c6"/>
                </a:solidFill>
                <a:latin typeface="+mn-ea"/>
                <a:cs typeface="맑은 고딕"/>
              </a:rPr>
              <a:t>https://github.com/seohyunlee-coding/echo-guardian</a:t>
            </a:r>
            <a:endParaRPr lang="en-US" altLang="ko-KR" sz="2000" i="1" spc="-5">
              <a:solidFill>
                <a:srgbClr val="ff0000"/>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i="1">
                <a:solidFill>
                  <a:srgbClr val="ff0000"/>
                </a:solidFill>
                <a:latin typeface="+mn-ea"/>
                <a:cs typeface="굴림"/>
              </a:rPr>
              <a:t>폴더 형식 </a:t>
            </a:r>
            <a:endParaRPr lang="en-US" altLang="ko-KR" i="1">
              <a:solidFill>
                <a:srgbClr val="ff0000"/>
              </a:solidFill>
              <a:latin typeface="+mn-ea"/>
              <a:cs typeface="굴림"/>
            </a:endParaRPr>
          </a:p>
        </p:txBody>
      </p:sp>
      <p:grpSp>
        <p:nvGrpSpPr>
          <p:cNvPr id="23" name="그룹 22">
            <a:extLst>
              <a:ext uri="{FF2B5EF4-FFF2-40B4-BE49-F238E27FC236}">
                <a16:creationId xmlns:a16="http://schemas.microsoft.com/office/drawing/2014/main" id="{BDE730AC-CFC8-5EDF-860C-36BC23E2E541}"/>
              </a:ext>
            </a:extLst>
          </p:cNvPr>
          <p:cNvGrpSpPr/>
          <p:nvPr/>
        </p:nvGrpSpPr>
        <p:grpSpPr>
          <a:xfrm>
            <a:off x="1905000" y="2334178"/>
            <a:ext cx="7315200" cy="1704422"/>
            <a:chOff x="2057400" y="2133600"/>
            <a:chExt cx="7315200" cy="1704422"/>
          </a:xfrm>
        </p:grpSpPr>
        <p:sp>
          <p:nvSpPr>
            <p:cNvPr id="5" name="직사각형 4">
              <a:extLst>
                <a:ext uri="{FF2B5EF4-FFF2-40B4-BE49-F238E27FC236}">
                  <a16:creationId xmlns:a16="http://schemas.microsoft.com/office/drawing/2014/main" id="{9DD1A18B-E207-63B8-B8C7-5E192BFB88DE}"/>
                </a:ext>
              </a:extLst>
            </p:cNvPr>
            <p:cNvSpPr/>
            <p:nvPr/>
          </p:nvSpPr>
          <p:spPr>
            <a:xfrm>
              <a:off x="2057400" y="2133600"/>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Root</a:t>
              </a:r>
              <a:endParaRPr kumimoji="1" lang="ko-Kore-KR" altLang="en-US" dirty="0"/>
            </a:p>
          </p:txBody>
        </p:sp>
        <p:sp>
          <p:nvSpPr>
            <p:cNvPr id="6" name="직사각형 5">
              <a:extLst>
                <a:ext uri="{FF2B5EF4-FFF2-40B4-BE49-F238E27FC236}">
                  <a16:creationId xmlns:a16="http://schemas.microsoft.com/office/drawing/2014/main" id="{10597A4C-A41B-4751-3E12-A7B7CFF451AC}"/>
                </a:ext>
              </a:extLst>
            </p:cNvPr>
            <p:cNvSpPr/>
            <p:nvPr/>
          </p:nvSpPr>
          <p:spPr>
            <a:xfrm>
              <a:off x="4614227" y="2141483"/>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Edge_System</a:t>
              </a:r>
              <a:endParaRPr kumimoji="1" lang="ko-Kore-KR" altLang="en-US" dirty="0"/>
            </a:p>
          </p:txBody>
        </p:sp>
        <p:sp>
          <p:nvSpPr>
            <p:cNvPr id="7" name="직사각형 6">
              <a:extLst>
                <a:ext uri="{FF2B5EF4-FFF2-40B4-BE49-F238E27FC236}">
                  <a16:creationId xmlns:a16="http://schemas.microsoft.com/office/drawing/2014/main" id="{038A63B9-CA00-D283-FA1D-A78E4A936BCE}"/>
                </a:ext>
              </a:extLst>
            </p:cNvPr>
            <p:cNvSpPr/>
            <p:nvPr/>
          </p:nvSpPr>
          <p:spPr>
            <a:xfrm>
              <a:off x="4614227" y="2772756"/>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Service_System</a:t>
              </a:r>
              <a:endParaRPr kumimoji="1" lang="ko-Kore-KR" altLang="en-US" dirty="0"/>
            </a:p>
          </p:txBody>
        </p:sp>
        <p:sp>
          <p:nvSpPr>
            <p:cNvPr id="8" name="직사각형 7">
              <a:extLst>
                <a:ext uri="{FF2B5EF4-FFF2-40B4-BE49-F238E27FC236}">
                  <a16:creationId xmlns:a16="http://schemas.microsoft.com/office/drawing/2014/main" id="{A3C426F6-AC55-20D4-8C98-F4D88F05621F}"/>
                </a:ext>
              </a:extLst>
            </p:cNvPr>
            <p:cNvSpPr/>
            <p:nvPr/>
          </p:nvSpPr>
          <p:spPr>
            <a:xfrm>
              <a:off x="4614227" y="3404029"/>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Client_System</a:t>
              </a:r>
              <a:endParaRPr kumimoji="1" lang="ko-Kore-KR" altLang="en-US" dirty="0"/>
            </a:p>
          </p:txBody>
        </p:sp>
        <p:cxnSp>
          <p:nvCxnSpPr>
            <p:cNvPr id="10" name="직선 연결선[R] 9">
              <a:extLst>
                <a:ext uri="{FF2B5EF4-FFF2-40B4-BE49-F238E27FC236}">
                  <a16:creationId xmlns:a16="http://schemas.microsoft.com/office/drawing/2014/main" id="{858EB992-DFBD-5465-1B8D-7ACF2C5660BA}"/>
                </a:ext>
              </a:extLst>
            </p:cNvPr>
            <p:cNvCxnSpPr>
              <a:cxnSpLocks/>
              <a:stCxn id="5" idx="3"/>
              <a:endCxn id="6" idx="1"/>
            </p:cNvCxnSpPr>
            <p:nvPr/>
          </p:nvCxnSpPr>
          <p:spPr>
            <a:xfrm>
              <a:off x="4038600" y="2350597"/>
              <a:ext cx="575627" cy="7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꺾인 연결선[E] 12">
              <a:extLst>
                <a:ext uri="{FF2B5EF4-FFF2-40B4-BE49-F238E27FC236}">
                  <a16:creationId xmlns:a16="http://schemas.microsoft.com/office/drawing/2014/main" id="{FB351BE6-61C4-1769-DB81-F2487B261252}"/>
                </a:ext>
              </a:extLst>
            </p:cNvPr>
            <p:cNvCxnSpPr>
              <a:cxnSpLocks/>
              <a:stCxn id="5" idx="3"/>
              <a:endCxn id="7" idx="1"/>
            </p:cNvCxnSpPr>
            <p:nvPr/>
          </p:nvCxnSpPr>
          <p:spPr>
            <a:xfrm>
              <a:off x="4038600" y="2350597"/>
              <a:ext cx="575627" cy="6391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꺾인 연결선[E] 14">
              <a:extLst>
                <a:ext uri="{FF2B5EF4-FFF2-40B4-BE49-F238E27FC236}">
                  <a16:creationId xmlns:a16="http://schemas.microsoft.com/office/drawing/2014/main" id="{4CF0E49F-C012-5CDF-E9E9-B10B1E9996B8}"/>
                </a:ext>
              </a:extLst>
            </p:cNvPr>
            <p:cNvCxnSpPr>
              <a:cxnSpLocks/>
              <a:stCxn id="5" idx="3"/>
              <a:endCxn id="8" idx="1"/>
            </p:cNvCxnSpPr>
            <p:nvPr/>
          </p:nvCxnSpPr>
          <p:spPr>
            <a:xfrm>
              <a:off x="4038600" y="2350597"/>
              <a:ext cx="575627" cy="127042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0" name="왼쪽 화살표[L] 19">
              <a:extLst>
                <a:ext uri="{FF2B5EF4-FFF2-40B4-BE49-F238E27FC236}">
                  <a16:creationId xmlns:a16="http://schemas.microsoft.com/office/drawing/2014/main" id="{B287C82F-48F4-5176-B993-CA6D56492D90}"/>
                </a:ext>
              </a:extLst>
            </p:cNvPr>
            <p:cNvSpPr/>
            <p:nvPr/>
          </p:nvSpPr>
          <p:spPr>
            <a:xfrm>
              <a:off x="7086600" y="2141484"/>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YOLO</a:t>
              </a:r>
              <a:endParaRPr kumimoji="1" lang="ko-Kore-KR" altLang="en-US" dirty="0">
                <a:solidFill>
                  <a:schemeClr val="bg1"/>
                </a:solidFill>
              </a:endParaRPr>
            </a:p>
          </p:txBody>
        </p:sp>
        <p:sp>
          <p:nvSpPr>
            <p:cNvPr id="21" name="왼쪽 화살표[L] 20">
              <a:extLst>
                <a:ext uri="{FF2B5EF4-FFF2-40B4-BE49-F238E27FC236}">
                  <a16:creationId xmlns:a16="http://schemas.microsoft.com/office/drawing/2014/main" id="{661CE047-42BA-0835-FBBF-825A7534441E}"/>
                </a:ext>
              </a:extLst>
            </p:cNvPr>
            <p:cNvSpPr/>
            <p:nvPr/>
          </p:nvSpPr>
          <p:spPr>
            <a:xfrm>
              <a:off x="7086600" y="2780639"/>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Django</a:t>
              </a:r>
              <a:endParaRPr kumimoji="1" lang="ko-Kore-KR" altLang="en-US" dirty="0">
                <a:solidFill>
                  <a:schemeClr val="bg1"/>
                </a:solidFill>
              </a:endParaRPr>
            </a:p>
          </p:txBody>
        </p:sp>
        <p:sp>
          <p:nvSpPr>
            <p:cNvPr id="22" name="왼쪽 화살표[L] 21">
              <a:extLst>
                <a:ext uri="{FF2B5EF4-FFF2-40B4-BE49-F238E27FC236}">
                  <a16:creationId xmlns:a16="http://schemas.microsoft.com/office/drawing/2014/main" id="{A1F7652F-28B4-2D24-DA8F-C647A6995155}"/>
                </a:ext>
              </a:extLst>
            </p:cNvPr>
            <p:cNvSpPr/>
            <p:nvPr/>
          </p:nvSpPr>
          <p:spPr>
            <a:xfrm>
              <a:off x="7086600" y="3407970"/>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Android, Native App</a:t>
              </a:r>
              <a:endParaRPr kumimoji="1" lang="ko-Kore-KR" altLang="en-US" dirty="0">
                <a:solidFill>
                  <a:schemeClr val="bg1"/>
                </a:solidFill>
              </a:endParaRPr>
            </a:p>
          </p:txBody>
        </p:sp>
      </p:grpSp>
      <p:sp>
        <p:nvSpPr>
          <p:cNvPr id="9" name="직사각형 8">
            <a:extLst>
              <a:ext uri="{FF2B5EF4-FFF2-40B4-BE49-F238E27FC236}">
                <a16:creationId xmlns:a16="http://schemas.microsoft.com/office/drawing/2014/main" id="{0B6B96D8-C469-DA52-92DD-BE63EAF5557F}"/>
              </a:ext>
            </a:extLst>
          </p:cNvPr>
          <p:cNvSpPr/>
          <p:nvPr/>
        </p:nvSpPr>
        <p:spPr>
          <a:xfrm>
            <a:off x="4491210" y="4267200"/>
            <a:ext cx="4267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100"/>
              </a:spcBef>
            </a:pPr>
            <a:r>
              <a:rPr lang="en-US" altLang="ko-KR" sz="1800" spc="-5" dirty="0" err="1">
                <a:solidFill>
                  <a:srgbClr val="FFFFFF"/>
                </a:solidFill>
                <a:latin typeface="Times New Roman"/>
                <a:cs typeface="Times New Roman"/>
              </a:rPr>
              <a:t>FinalTerm</a:t>
            </a:r>
            <a:r>
              <a:rPr lang="en-US" altLang="ko-KR" sz="1800" spc="-5" dirty="0">
                <a:solidFill>
                  <a:srgbClr val="FFFFFF"/>
                </a:solidFill>
                <a:latin typeface="Times New Roman"/>
                <a:cs typeface="Times New Roman"/>
              </a:rPr>
              <a:t> </a:t>
            </a:r>
            <a:r>
              <a:rPr lang="ko-KR" altLang="en-US" sz="1800" spc="-5" dirty="0">
                <a:solidFill>
                  <a:srgbClr val="FFFFFF"/>
                </a:solidFill>
                <a:latin typeface="Times New Roman"/>
                <a:cs typeface="Times New Roman"/>
              </a:rPr>
              <a:t>보고서</a:t>
            </a:r>
            <a:r>
              <a:rPr lang="en-US" altLang="ko-KR" sz="1800" spc="-5" dirty="0">
                <a:solidFill>
                  <a:srgbClr val="FFFFFF"/>
                </a:solidFill>
                <a:latin typeface="Times New Roman"/>
                <a:cs typeface="Times New Roman"/>
              </a:rPr>
              <a:t>.</a:t>
            </a:r>
            <a:r>
              <a:rPr lang="en-US" altLang="ko-KR" spc="-5" dirty="0">
                <a:solidFill>
                  <a:srgbClr val="FFFFFF"/>
                </a:solidFill>
                <a:latin typeface="Times New Roman"/>
                <a:cs typeface="Times New Roman"/>
              </a:rPr>
              <a:t>pptx</a:t>
            </a:r>
            <a:endParaRPr lang="ko-KR" altLang="en-US" sz="1800" dirty="0">
              <a:latin typeface="Times New Roman"/>
              <a:cs typeface="Times New Roman"/>
            </a:endParaRPr>
          </a:p>
        </p:txBody>
      </p:sp>
      <p:cxnSp>
        <p:nvCxnSpPr>
          <p:cNvPr id="11" name="꺾인 연결선[E] 10">
            <a:extLst>
              <a:ext uri="{FF2B5EF4-FFF2-40B4-BE49-F238E27FC236}">
                <a16:creationId xmlns:a16="http://schemas.microsoft.com/office/drawing/2014/main" id="{4815B585-13F2-2774-E3B0-9AF5359FBF4F}"/>
              </a:ext>
            </a:extLst>
          </p:cNvPr>
          <p:cNvCxnSpPr>
            <a:cxnSpLocks/>
            <a:stCxn id="5" idx="3"/>
            <a:endCxn id="9" idx="1"/>
          </p:cNvCxnSpPr>
          <p:nvPr/>
        </p:nvCxnSpPr>
        <p:spPr>
          <a:xfrm>
            <a:off x="3886200" y="2551175"/>
            <a:ext cx="605010" cy="19330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5EED7E21-5A52-D56E-9176-B51368D7472C}"/>
              </a:ext>
            </a:extLst>
          </p:cNvPr>
          <p:cNvSpPr/>
          <p:nvPr/>
        </p:nvSpPr>
        <p:spPr>
          <a:xfrm>
            <a:off x="4495800" y="4876800"/>
            <a:ext cx="4267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spcBef>
                <a:spcPts val="100"/>
              </a:spcBef>
            </a:pPr>
            <a:r>
              <a:rPr lang="en-US" altLang="ko-KR" sz="1800" spc="-5" dirty="0" err="1">
                <a:solidFill>
                  <a:srgbClr val="FFFFFF"/>
                </a:solidFill>
                <a:latin typeface="Times New Roman"/>
                <a:cs typeface="Times New Roman"/>
              </a:rPr>
              <a:t>url.txt</a:t>
            </a:r>
            <a:r>
              <a:rPr lang="en-US" altLang="ko-KR" sz="1800" spc="-5" dirty="0">
                <a:solidFill>
                  <a:srgbClr val="FFFFFF"/>
                </a:solidFill>
                <a:latin typeface="Times New Roman"/>
                <a:cs typeface="Times New Roman"/>
              </a:rPr>
              <a:t> (</a:t>
            </a:r>
            <a:r>
              <a:rPr lang="ko-KR" altLang="en-US" sz="1800" spc="-5" dirty="0">
                <a:solidFill>
                  <a:srgbClr val="FFFFFF"/>
                </a:solidFill>
                <a:latin typeface="Times New Roman"/>
                <a:cs typeface="Times New Roman"/>
              </a:rPr>
              <a:t>서비스 </a:t>
            </a:r>
            <a:r>
              <a:rPr lang="en-US" altLang="ko-KR" sz="1800" spc="-5" dirty="0">
                <a:solidFill>
                  <a:srgbClr val="FFFFFF"/>
                </a:solidFill>
                <a:latin typeface="Times New Roman"/>
                <a:cs typeface="Times New Roman"/>
              </a:rPr>
              <a:t>URL,</a:t>
            </a:r>
            <a:r>
              <a:rPr lang="ko-KR" altLang="en-US" sz="1800" spc="-5" dirty="0">
                <a:solidFill>
                  <a:srgbClr val="FFFFFF"/>
                </a:solidFill>
                <a:latin typeface="Times New Roman"/>
                <a:cs typeface="Times New Roman"/>
              </a:rPr>
              <a:t> 소스코드 </a:t>
            </a:r>
            <a:r>
              <a:rPr lang="en-US" altLang="ko-KR" sz="1800" spc="-5" dirty="0">
                <a:solidFill>
                  <a:srgbClr val="FFFFFF"/>
                </a:solidFill>
                <a:latin typeface="Times New Roman"/>
                <a:cs typeface="Times New Roman"/>
              </a:rPr>
              <a:t>git </a:t>
            </a:r>
            <a:r>
              <a:rPr lang="ko-KR" altLang="en-US" sz="1800" spc="-5" dirty="0">
                <a:solidFill>
                  <a:srgbClr val="FFFFFF"/>
                </a:solidFill>
                <a:latin typeface="Times New Roman"/>
                <a:cs typeface="Times New Roman"/>
              </a:rPr>
              <a:t>주소</a:t>
            </a:r>
            <a:r>
              <a:rPr lang="en-US" altLang="ko-KR" sz="1800" spc="-5" dirty="0">
                <a:solidFill>
                  <a:srgbClr val="FFFFFF"/>
                </a:solidFill>
                <a:latin typeface="Times New Roman"/>
                <a:cs typeface="Times New Roman"/>
              </a:rPr>
              <a:t>) </a:t>
            </a:r>
            <a:endParaRPr lang="ko-KR" altLang="en-US" sz="1800" dirty="0">
              <a:latin typeface="Times New Roman"/>
              <a:cs typeface="Times New Roman"/>
            </a:endParaRPr>
          </a:p>
        </p:txBody>
      </p:sp>
      <p:cxnSp>
        <p:nvCxnSpPr>
          <p:cNvPr id="19" name="꺾인 연결선[E] 18">
            <a:extLst>
              <a:ext uri="{FF2B5EF4-FFF2-40B4-BE49-F238E27FC236}">
                <a16:creationId xmlns:a16="http://schemas.microsoft.com/office/drawing/2014/main" id="{042AADFF-B6E9-FD53-205F-AE4D1443BC06}"/>
              </a:ext>
            </a:extLst>
          </p:cNvPr>
          <p:cNvCxnSpPr>
            <a:cxnSpLocks/>
            <a:stCxn id="5" idx="3"/>
            <a:endCxn id="18" idx="1"/>
          </p:cNvCxnSpPr>
          <p:nvPr/>
        </p:nvCxnSpPr>
        <p:spPr>
          <a:xfrm>
            <a:off x="3886200" y="2551175"/>
            <a:ext cx="609600" cy="25426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66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388360" cy="330835"/>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요구조건</a:t>
            </a:r>
            <a:endParaRPr dirty="0"/>
          </a:p>
        </p:txBody>
      </p:sp>
      <p:sp>
        <p:nvSpPr>
          <p:cNvPr id="4" name="object 4"/>
          <p:cNvSpPr txBox="1"/>
          <p:nvPr/>
        </p:nvSpPr>
        <p:spPr>
          <a:xfrm>
            <a:off x="574040" y="1124817"/>
            <a:ext cx="8874760" cy="5471370"/>
          </a:xfrm>
          <a:prstGeom prst="rect">
            <a:avLst/>
          </a:prstGeom>
        </p:spPr>
        <p:txBody>
          <a:bodyPr vert="horz" wrap="square" lIns="0" tIns="13335" rIns="0" bIns="0" rtlCol="0">
            <a:spAutoFit/>
          </a:bodyPr>
          <a:lstStyle/>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1.</a:t>
            </a:r>
            <a:r>
              <a:rPr lang="ko-KR" altLang="en-US" sz="1600" spc="-5" dirty="0">
                <a:solidFill>
                  <a:srgbClr val="558ED5"/>
                </a:solidFill>
                <a:latin typeface="+mn-ea"/>
                <a:cs typeface="Malgun Gothic"/>
              </a:rPr>
              <a:t> </a:t>
            </a:r>
            <a:r>
              <a:rPr lang="en-US" altLang="ko-KR" sz="1600" spc="-5" dirty="0">
                <a:solidFill>
                  <a:srgbClr val="558ED5"/>
                </a:solidFill>
                <a:latin typeface="+mn-ea"/>
                <a:cs typeface="Malgun Gothic"/>
              </a:rPr>
              <a:t>Edge System(Python </a:t>
            </a:r>
            <a:r>
              <a:rPr lang="ko-KR" altLang="en-US" sz="1600" spc="-5" dirty="0">
                <a:solidFill>
                  <a:srgbClr val="558ED5"/>
                </a:solidFill>
                <a:latin typeface="+mn-ea"/>
                <a:cs typeface="Malgun Gothic"/>
              </a:rPr>
              <a:t>기반</a:t>
            </a:r>
            <a:r>
              <a:rPr lang="en-US" altLang="ko-KR" sz="1600" spc="-5" dirty="0">
                <a:solidFill>
                  <a:srgbClr val="558ED5"/>
                </a:solidFill>
                <a:latin typeface="+mn-ea"/>
                <a:cs typeface="Malgun Gothic"/>
              </a:rPr>
              <a:t>, </a:t>
            </a:r>
            <a:r>
              <a:rPr lang="ko-KR" altLang="en-US" sz="1600" spc="-5" dirty="0">
                <a:solidFill>
                  <a:srgbClr val="558ED5"/>
                </a:solidFill>
                <a:latin typeface="+mn-ea"/>
                <a:cs typeface="Malgun Gothic"/>
              </a:rPr>
              <a:t>공통</a:t>
            </a:r>
            <a:r>
              <a:rPr lang="en-US" altLang="ko-KR" sz="1600" spc="-5" dirty="0">
                <a:solidFill>
                  <a:srgbClr val="558ED5"/>
                </a:solidFill>
                <a:latin typeface="+mn-ea"/>
                <a:cs typeface="Malgun Gothic"/>
              </a:rPr>
              <a:t>)</a:t>
            </a:r>
          </a:p>
          <a:p>
            <a:pPr marL="812165" lvl="1" indent="-342900">
              <a:spcBef>
                <a:spcPts val="105"/>
              </a:spcBef>
              <a:buFontTx/>
              <a:buChar char="-"/>
              <a:tabLst>
                <a:tab pos="299720" algn="l"/>
              </a:tabLst>
            </a:pPr>
            <a:r>
              <a:rPr lang="en-US" altLang="ko-KR" sz="1600" dirty="0">
                <a:latin typeface="+mn-ea"/>
              </a:rPr>
              <a:t>1-1.</a:t>
            </a:r>
            <a:r>
              <a:rPr lang="ko-KR" altLang="en-US" sz="1600" dirty="0">
                <a:latin typeface="+mn-ea"/>
              </a:rPr>
              <a:t> </a:t>
            </a:r>
            <a:r>
              <a:rPr lang="en-US" altLang="ko-KR" sz="1600" dirty="0">
                <a:latin typeface="+mn-ea"/>
              </a:rPr>
              <a:t>YoloV5 pretrained model </a:t>
            </a:r>
            <a:r>
              <a:rPr lang="ko-KR" altLang="en-US" sz="1600" dirty="0">
                <a:latin typeface="+mn-ea"/>
              </a:rPr>
              <a:t>사용</a:t>
            </a:r>
            <a:endParaRPr lang="en-US" altLang="ko-KR" sz="1600" dirty="0">
              <a:latin typeface="+mn-ea"/>
            </a:endParaRPr>
          </a:p>
          <a:p>
            <a:pPr marL="1269365" lvl="2" indent="-342900">
              <a:spcBef>
                <a:spcPts val="105"/>
              </a:spcBef>
              <a:buFontTx/>
              <a:buChar char="-"/>
              <a:tabLst>
                <a:tab pos="299720" algn="l"/>
              </a:tabLst>
            </a:pPr>
            <a:r>
              <a:rPr lang="ko-KR" altLang="en-US" sz="1600" i="1" dirty="0">
                <a:latin typeface="+mn-ea"/>
              </a:rPr>
              <a:t>대체 가능 함</a:t>
            </a:r>
            <a:endParaRPr lang="en-US" altLang="ko-KR" sz="1600" dirty="0">
              <a:latin typeface="+mn-ea"/>
            </a:endParaRPr>
          </a:p>
          <a:p>
            <a:pPr marL="812165" lvl="1" indent="-342900">
              <a:spcBef>
                <a:spcPts val="105"/>
              </a:spcBef>
              <a:buFontTx/>
              <a:buChar char="-"/>
              <a:tabLst>
                <a:tab pos="299720" algn="l"/>
              </a:tabLst>
            </a:pPr>
            <a:r>
              <a:rPr lang="en-US" altLang="ko-KR" sz="1600" dirty="0">
                <a:latin typeface="+mn-ea"/>
              </a:rPr>
              <a:t>1-2.</a:t>
            </a:r>
            <a:r>
              <a:rPr lang="ko-KR" altLang="en-US" sz="1600" dirty="0">
                <a:latin typeface="+mn-ea"/>
              </a:rPr>
              <a:t> </a:t>
            </a:r>
            <a:r>
              <a:rPr lang="en-US" altLang="ko-KR" sz="1600" dirty="0" err="1">
                <a:latin typeface="+mn-ea"/>
              </a:rPr>
              <a:t>Ms</a:t>
            </a:r>
            <a:r>
              <a:rPr lang="en-US" altLang="ko-KR" sz="1600" dirty="0">
                <a:latin typeface="+mn-ea"/>
              </a:rPr>
              <a:t> coco </a:t>
            </a:r>
            <a:r>
              <a:rPr lang="ko-KR" altLang="en-US" sz="1600" dirty="0">
                <a:latin typeface="+mn-ea"/>
              </a:rPr>
              <a:t>훈련데이터 기준 검출 객체 </a:t>
            </a:r>
            <a:r>
              <a:rPr lang="en-US" altLang="ko-KR" sz="1600" dirty="0">
                <a:latin typeface="+mn-ea"/>
              </a:rPr>
              <a:t>(Classes) : 80</a:t>
            </a:r>
            <a:r>
              <a:rPr lang="ko-KR" altLang="en-US" sz="1600" dirty="0">
                <a:latin typeface="+mn-ea"/>
              </a:rPr>
              <a:t>가지 객체 검출 기능</a:t>
            </a:r>
            <a:endParaRPr lang="en-US" altLang="ko-KR" sz="1600" dirty="0">
              <a:latin typeface="+mn-ea"/>
            </a:endParaRPr>
          </a:p>
          <a:p>
            <a:pPr marL="1269365" lvl="2" indent="-342900">
              <a:spcBef>
                <a:spcPts val="105"/>
              </a:spcBef>
              <a:buFontTx/>
              <a:buChar char="-"/>
              <a:tabLst>
                <a:tab pos="299720" algn="l"/>
              </a:tabLst>
            </a:pPr>
            <a:r>
              <a:rPr lang="ko-KR" altLang="en-US" sz="1600" i="1" dirty="0">
                <a:latin typeface="+mn-ea"/>
              </a:rPr>
              <a:t>대체 가능 함</a:t>
            </a:r>
            <a:endParaRPr lang="en-US" altLang="ko-KR" sz="1600" i="1" dirty="0">
              <a:latin typeface="+mn-ea"/>
            </a:endParaRPr>
          </a:p>
          <a:p>
            <a:pPr marL="812165" lvl="1" indent="-342900">
              <a:spcBef>
                <a:spcPts val="105"/>
              </a:spcBef>
              <a:buFontTx/>
              <a:buChar char="-"/>
              <a:tabLst>
                <a:tab pos="299720" algn="l"/>
              </a:tabLst>
            </a:pPr>
            <a:r>
              <a:rPr lang="en-US" altLang="ko-KR" sz="1600" dirty="0">
                <a:latin typeface="+mn-ea"/>
              </a:rPr>
              <a:t>1-3.</a:t>
            </a:r>
            <a:r>
              <a:rPr lang="ko-KR" altLang="en-US" sz="1600" dirty="0">
                <a:latin typeface="+mn-ea"/>
              </a:rPr>
              <a:t> 한 종류의 객체를 동일한 객체로 가능한 </a:t>
            </a:r>
            <a:r>
              <a:rPr lang="en-US" altLang="ko-KR" sz="1600" dirty="0">
                <a:latin typeface="+mn-ea"/>
              </a:rPr>
              <a:t>Change Detection</a:t>
            </a:r>
          </a:p>
          <a:p>
            <a:pPr marL="812165" lvl="1" indent="-342900">
              <a:spcBef>
                <a:spcPts val="105"/>
              </a:spcBef>
              <a:buFontTx/>
              <a:buChar char="-"/>
              <a:tabLst>
                <a:tab pos="299720" algn="l"/>
              </a:tabLst>
            </a:pPr>
            <a:r>
              <a:rPr lang="en-US" altLang="ko-KR" sz="1600" dirty="0">
                <a:latin typeface="+mn-ea"/>
                <a:cs typeface="Gulim"/>
              </a:rPr>
              <a:t>1-4.</a:t>
            </a:r>
            <a:r>
              <a:rPr lang="ko-KR" altLang="en-US" sz="1600" dirty="0">
                <a:latin typeface="+mn-ea"/>
                <a:cs typeface="Gulim"/>
              </a:rPr>
              <a:t> 게시를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사용</a:t>
            </a:r>
            <a:r>
              <a:rPr lang="en-US" altLang="ko-KR" sz="1600" dirty="0">
                <a:latin typeface="+mn-ea"/>
                <a:cs typeface="Gulim"/>
              </a:rPr>
              <a:t>(</a:t>
            </a:r>
            <a:r>
              <a:rPr lang="ko-KR" altLang="en-US" sz="1600" dirty="0">
                <a:latin typeface="+mn-ea"/>
                <a:cs typeface="Gulim"/>
              </a:rPr>
              <a:t>공통</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1-5.</a:t>
            </a:r>
            <a:r>
              <a:rPr lang="ko-KR" altLang="en-US" sz="1600" dirty="0">
                <a:latin typeface="+mn-ea"/>
                <a:cs typeface="Gulim"/>
              </a:rPr>
              <a:t> 추가기능</a:t>
            </a:r>
            <a:endParaRPr lang="en-US" altLang="ko-KR" sz="1600" dirty="0">
              <a:latin typeface="+mn-ea"/>
              <a:cs typeface="Gulim"/>
            </a:endParaRPr>
          </a:p>
          <a:p>
            <a:pPr marL="812165" lvl="1" indent="-342900">
              <a:spcBef>
                <a:spcPts val="105"/>
              </a:spcBef>
              <a:buFontTx/>
              <a:buChar char="-"/>
              <a:tabLst>
                <a:tab pos="299720" algn="l"/>
              </a:tabLst>
            </a:pPr>
            <a:endParaRPr lang="en-US" altLang="ko-KR" sz="900" dirty="0">
              <a:latin typeface="+mn-ea"/>
            </a:endParaRPr>
          </a:p>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2.</a:t>
            </a:r>
            <a:r>
              <a:rPr lang="ko-KR" altLang="en-US" sz="1600" spc="-5" dirty="0">
                <a:solidFill>
                  <a:srgbClr val="558ED5"/>
                </a:solidFill>
                <a:latin typeface="+mn-ea"/>
                <a:cs typeface="Malgun Gothic"/>
              </a:rPr>
              <a:t> </a:t>
            </a:r>
            <a:r>
              <a:rPr lang="en-US" sz="1600" spc="-5" dirty="0">
                <a:solidFill>
                  <a:srgbClr val="558ED5"/>
                </a:solidFill>
                <a:latin typeface="+mn-ea"/>
                <a:cs typeface="Malgun Gothic"/>
              </a:rPr>
              <a:t>Service System(Python, Django </a:t>
            </a:r>
            <a:r>
              <a:rPr lang="ko-KR" altLang="en-US" sz="1600" spc="-5" dirty="0">
                <a:solidFill>
                  <a:srgbClr val="558ED5"/>
                </a:solidFill>
                <a:latin typeface="+mn-ea"/>
                <a:cs typeface="Malgun Gothic"/>
              </a:rPr>
              <a:t>기반</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a:t>
            </a:r>
            <a:r>
              <a:rPr lang="en-US" altLang="ko-KR" sz="1600" spc="-5" dirty="0" err="1">
                <a:solidFill>
                  <a:srgbClr val="558ED5"/>
                </a:solidFill>
                <a:latin typeface="+mn-ea"/>
                <a:cs typeface="Malgun Gothic"/>
              </a:rPr>
              <a:t>Pythonanywhere</a:t>
            </a:r>
            <a:r>
              <a:rPr lang="en-US" altLang="ko-KR" sz="1600" spc="-5" dirty="0">
                <a:solidFill>
                  <a:srgbClr val="558ED5"/>
                </a:solidFill>
                <a:latin typeface="+mn-ea"/>
                <a:cs typeface="Malgun Gothic"/>
              </a:rPr>
              <a:t> </a:t>
            </a:r>
            <a:r>
              <a:rPr lang="ko-KR" altLang="en-US" sz="1600" spc="-5" dirty="0">
                <a:solidFill>
                  <a:srgbClr val="558ED5"/>
                </a:solidFill>
                <a:latin typeface="+mn-ea"/>
                <a:cs typeface="Malgun Gothic"/>
              </a:rPr>
              <a:t>클라우드상 서비스 구동</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일부 확장 기능 가능</a:t>
            </a:r>
            <a:r>
              <a:rPr lang="en-US" sz="1600" spc="-5" dirty="0">
                <a:solidFill>
                  <a:srgbClr val="558ED5"/>
                </a:solidFill>
                <a:latin typeface="+mn-ea"/>
                <a:cs typeface="Malgun Gothic"/>
              </a:rPr>
              <a:t>)</a:t>
            </a:r>
            <a:endParaRPr sz="1600" dirty="0">
              <a:latin typeface="+mn-ea"/>
              <a:cs typeface="Malgun Gothic"/>
            </a:endParaRPr>
          </a:p>
          <a:p>
            <a:pPr marL="812165" lvl="1" indent="-342900">
              <a:spcBef>
                <a:spcPts val="105"/>
              </a:spcBef>
              <a:buFontTx/>
              <a:buChar char="-"/>
              <a:tabLst>
                <a:tab pos="299720" algn="l"/>
              </a:tabLst>
            </a:pPr>
            <a:r>
              <a:rPr lang="en-US" altLang="ko-KR" sz="1600" dirty="0">
                <a:latin typeface="+mn-ea"/>
              </a:rPr>
              <a:t>2-1.</a:t>
            </a:r>
            <a:r>
              <a:rPr lang="ko-KR" altLang="en-US" sz="1600" dirty="0">
                <a:latin typeface="+mn-ea"/>
              </a:rPr>
              <a:t> 사용자 보안 기능</a:t>
            </a:r>
            <a:r>
              <a:rPr lang="en-US" altLang="ko-KR" sz="1600" dirty="0">
                <a:latin typeface="+mn-ea"/>
              </a:rPr>
              <a:t>(</a:t>
            </a:r>
            <a:r>
              <a:rPr lang="ko-KR" altLang="en-US" sz="1600" dirty="0">
                <a:latin typeface="+mn-ea"/>
              </a:rPr>
              <a:t>보안키를 이용한 로그인</a:t>
            </a:r>
            <a:r>
              <a:rPr lang="en-US" altLang="ko-KR" sz="1600" dirty="0">
                <a:latin typeface="+mn-ea"/>
              </a:rPr>
              <a:t>,</a:t>
            </a:r>
            <a:r>
              <a:rPr lang="ko-KR" altLang="en-US" sz="1600" dirty="0">
                <a:latin typeface="+mn-ea"/>
              </a:rPr>
              <a:t> 공통</a:t>
            </a:r>
            <a:r>
              <a:rPr lang="en-US" altLang="ko-KR" sz="1600" dirty="0">
                <a:latin typeface="+mn-ea"/>
              </a:rPr>
              <a:t>)</a:t>
            </a:r>
          </a:p>
          <a:p>
            <a:pPr marL="812165" lvl="1" indent="-342900">
              <a:spcBef>
                <a:spcPts val="105"/>
              </a:spcBef>
              <a:buFontTx/>
              <a:buChar char="-"/>
              <a:tabLst>
                <a:tab pos="299720" algn="l"/>
              </a:tabLst>
            </a:pPr>
            <a:r>
              <a:rPr lang="en-US" altLang="ko-KR" sz="1600" dirty="0">
                <a:latin typeface="+mn-ea"/>
              </a:rPr>
              <a:t>2-2.</a:t>
            </a:r>
            <a:r>
              <a:rPr lang="ko-KR" altLang="en-US" sz="1600" dirty="0">
                <a:latin typeface="+mn-ea"/>
              </a:rPr>
              <a:t> </a:t>
            </a:r>
            <a:r>
              <a:rPr lang="en-US" altLang="ko-KR" sz="1600" dirty="0">
                <a:latin typeface="+mn-ea"/>
              </a:rPr>
              <a:t>Image</a:t>
            </a:r>
            <a:r>
              <a:rPr lang="en-US" altLang="ko-KR" sz="1600" dirty="0">
                <a:latin typeface="+mn-ea"/>
                <a:cs typeface="Gulim"/>
              </a:rPr>
              <a:t> </a:t>
            </a:r>
            <a:r>
              <a:rPr lang="en-US" altLang="ko-KR" sz="1600" dirty="0">
                <a:latin typeface="+mn-ea"/>
              </a:rPr>
              <a:t>Blog</a:t>
            </a:r>
            <a:r>
              <a:rPr lang="en-US" altLang="ko-KR" sz="1600" dirty="0">
                <a:latin typeface="+mn-ea"/>
                <a:cs typeface="Gulim"/>
              </a:rPr>
              <a:t> </a:t>
            </a:r>
            <a:r>
              <a:rPr lang="ko-KR" altLang="en-US" sz="1600" dirty="0">
                <a:latin typeface="+mn-ea"/>
                <a:cs typeface="Gulim"/>
              </a:rPr>
              <a:t>및 </a:t>
            </a:r>
            <a:r>
              <a:rPr lang="ko-KR" altLang="en-US" sz="1600" dirty="0">
                <a:latin typeface="+mn-ea"/>
              </a:rPr>
              <a:t>관리</a:t>
            </a:r>
            <a:r>
              <a:rPr lang="ko-KR" altLang="en-US" sz="1600" dirty="0">
                <a:latin typeface="+mn-ea"/>
                <a:cs typeface="Gulim"/>
              </a:rPr>
              <a:t> 기능</a:t>
            </a:r>
            <a:r>
              <a:rPr lang="en-US" altLang="ko-KR" sz="1600" dirty="0">
                <a:latin typeface="+mn-ea"/>
                <a:cs typeface="Gulim"/>
              </a:rPr>
              <a:t>(</a:t>
            </a:r>
            <a:r>
              <a:rPr lang="ko-KR" altLang="en-US" sz="1600" dirty="0">
                <a:latin typeface="+mn-ea"/>
              </a:rPr>
              <a:t>공통</a:t>
            </a:r>
            <a:r>
              <a:rPr lang="en-US" altLang="ko-KR" sz="1600" dirty="0">
                <a:latin typeface="+mn-ea"/>
                <a:cs typeface="Gulim"/>
              </a:rPr>
              <a:t>,</a:t>
            </a:r>
            <a:r>
              <a:rPr lang="ko-KR" altLang="en-US" sz="1600" dirty="0">
                <a:latin typeface="+mn-ea"/>
                <a:cs typeface="Gulim"/>
              </a:rPr>
              <a:t> 일부 확장 기능 가능</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2-3.</a:t>
            </a:r>
            <a:r>
              <a:rPr lang="ko-KR" altLang="en-US" sz="1600" dirty="0">
                <a:latin typeface="+mn-ea"/>
                <a:cs typeface="Gulim"/>
              </a:rPr>
              <a:t> 게시를 위한 </a:t>
            </a:r>
            <a:r>
              <a:rPr lang="en-US"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제공</a:t>
            </a:r>
            <a:r>
              <a:rPr lang="en-US" altLang="ko-KR" sz="1600" dirty="0">
                <a:latin typeface="+mn-ea"/>
                <a:cs typeface="Gulim"/>
              </a:rPr>
              <a:t>(</a:t>
            </a:r>
            <a:r>
              <a:rPr lang="ko-KR" altLang="en-US" sz="1600" dirty="0">
                <a:latin typeface="+mn-ea"/>
                <a:cs typeface="Gulim"/>
              </a:rPr>
              <a:t>공통</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2-4.</a:t>
            </a:r>
            <a:r>
              <a:rPr lang="ko-KR" altLang="en-US" sz="1600" dirty="0">
                <a:latin typeface="+mn-ea"/>
                <a:cs typeface="Gulim"/>
              </a:rPr>
              <a:t> </a:t>
            </a:r>
            <a:r>
              <a:rPr lang="en-US" altLang="ko-KR" sz="1600" dirty="0">
                <a:latin typeface="+mn-ea"/>
                <a:cs typeface="Gulim"/>
              </a:rPr>
              <a:t>Image</a:t>
            </a:r>
            <a:r>
              <a:rPr lang="ko-KR" altLang="en-US" sz="1600" dirty="0">
                <a:latin typeface="+mn-ea"/>
                <a:cs typeface="Gulim"/>
              </a:rPr>
              <a:t> 목록</a:t>
            </a:r>
            <a:r>
              <a:rPr lang="en-US" altLang="ko-KR" sz="1600" dirty="0">
                <a:latin typeface="+mn-ea"/>
                <a:cs typeface="Gulim"/>
              </a:rPr>
              <a:t>,</a:t>
            </a:r>
            <a:r>
              <a:rPr lang="ko-KR" altLang="en-US" sz="1600" dirty="0">
                <a:latin typeface="+mn-ea"/>
                <a:cs typeface="Gulim"/>
              </a:rPr>
              <a:t> 획득을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제공</a:t>
            </a:r>
            <a:r>
              <a:rPr lang="en-US" altLang="ko-KR" sz="1600" dirty="0">
                <a:latin typeface="+mn-ea"/>
                <a:cs typeface="Gulim"/>
              </a:rPr>
              <a:t>(</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2-5.</a:t>
            </a:r>
            <a:r>
              <a:rPr lang="ko-KR" altLang="en-US" sz="1600" dirty="0">
                <a:latin typeface="+mn-ea"/>
                <a:cs typeface="Gulim"/>
              </a:rPr>
              <a:t> 추가 기능</a:t>
            </a:r>
            <a:endParaRPr lang="en-US" altLang="ko-KR" sz="1600" dirty="0">
              <a:latin typeface="+mn-ea"/>
              <a:cs typeface="Gulim"/>
            </a:endParaRPr>
          </a:p>
          <a:p>
            <a:pPr marL="812165" lvl="1" indent="-342900">
              <a:spcBef>
                <a:spcPts val="105"/>
              </a:spcBef>
              <a:buFontTx/>
              <a:buChar char="-"/>
              <a:tabLst>
                <a:tab pos="299720" algn="l"/>
              </a:tabLst>
            </a:pPr>
            <a:endParaRPr lang="en-US" altLang="ko-KR" sz="900" dirty="0">
              <a:latin typeface="+mn-ea"/>
              <a:cs typeface="Gulim"/>
            </a:endParaRPr>
          </a:p>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3.</a:t>
            </a:r>
            <a:r>
              <a:rPr lang="ko-KR" altLang="en-US" sz="1600" spc="-5" dirty="0">
                <a:solidFill>
                  <a:srgbClr val="558ED5"/>
                </a:solidFill>
                <a:latin typeface="+mn-ea"/>
                <a:cs typeface="Malgun Gothic"/>
              </a:rPr>
              <a:t> </a:t>
            </a:r>
            <a:r>
              <a:rPr lang="en-US" altLang="ko-Kore-KR" sz="1600" spc="-5" dirty="0">
                <a:solidFill>
                  <a:srgbClr val="558ED5"/>
                </a:solidFill>
                <a:latin typeface="+mn-ea"/>
                <a:cs typeface="Malgun Gothic"/>
              </a:rPr>
              <a:t>Client System(Android, Native App</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개별 제안</a:t>
            </a:r>
            <a:r>
              <a:rPr lang="en-US" altLang="ko-KR" sz="1600" spc="-5" dirty="0">
                <a:solidFill>
                  <a:srgbClr val="558ED5"/>
                </a:solidFill>
                <a:latin typeface="+mn-ea"/>
                <a:cs typeface="Malgun Gothic"/>
              </a:rPr>
              <a:t>)</a:t>
            </a:r>
            <a:endParaRPr lang="ko-KR" altLang="en-US" sz="1600" dirty="0">
              <a:latin typeface="+mn-ea"/>
              <a:cs typeface="Malgun Gothic"/>
            </a:endParaRPr>
          </a:p>
          <a:p>
            <a:pPr marL="812165" lvl="1" indent="-342900">
              <a:spcBef>
                <a:spcPts val="105"/>
              </a:spcBef>
              <a:buFontTx/>
              <a:buChar char="-"/>
              <a:tabLst>
                <a:tab pos="299720" algn="l"/>
              </a:tabLst>
            </a:pPr>
            <a:r>
              <a:rPr lang="en-US" altLang="ko-KR" sz="1600" dirty="0">
                <a:latin typeface="+mn-ea"/>
                <a:cs typeface="Gulim"/>
              </a:rPr>
              <a:t>3.1.</a:t>
            </a:r>
            <a:r>
              <a:rPr lang="ko-KR" altLang="en-US" sz="1600" dirty="0">
                <a:latin typeface="+mn-ea"/>
                <a:cs typeface="Gulim"/>
              </a:rPr>
              <a:t> </a:t>
            </a:r>
            <a:r>
              <a:rPr lang="en-US" altLang="ko-KR" sz="1600" dirty="0">
                <a:latin typeface="+mn-ea"/>
                <a:cs typeface="Gulim"/>
              </a:rPr>
              <a:t>Image list view </a:t>
            </a:r>
            <a:r>
              <a:rPr lang="ko-KR" altLang="en-US" sz="1600" dirty="0">
                <a:latin typeface="+mn-ea"/>
                <a:cs typeface="Gulim"/>
              </a:rPr>
              <a:t>기능</a:t>
            </a:r>
            <a:r>
              <a:rPr lang="en-US" altLang="ko-KR" sz="1600" dirty="0">
                <a:latin typeface="+mn-ea"/>
                <a:cs typeface="Gulim"/>
              </a:rPr>
              <a:t>(</a:t>
            </a:r>
            <a:r>
              <a:rPr lang="ko-KR" altLang="en-US" sz="1600" dirty="0">
                <a:latin typeface="+mn-ea"/>
                <a:cs typeface="Gulim"/>
              </a:rPr>
              <a:t>공통 기능</a:t>
            </a:r>
            <a:r>
              <a:rPr lang="en-US" altLang="ko-KR" sz="1600" dirty="0">
                <a:latin typeface="+mn-ea"/>
                <a:cs typeface="Gulim"/>
              </a:rPr>
              <a:t>,</a:t>
            </a:r>
            <a:r>
              <a:rPr lang="ko-KR" altLang="en-US" sz="1600" dirty="0">
                <a:latin typeface="+mn-ea"/>
                <a:cs typeface="Gulim"/>
              </a:rPr>
              <a:t> 개별 제안</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3.2.</a:t>
            </a:r>
            <a:r>
              <a:rPr lang="ko-KR" altLang="en-US" sz="1600" dirty="0">
                <a:latin typeface="+mn-ea"/>
                <a:cs typeface="Gulim"/>
              </a:rPr>
              <a:t> </a:t>
            </a:r>
            <a:r>
              <a:rPr lang="en-US" altLang="ko-KR" sz="1600" dirty="0">
                <a:latin typeface="+mn-ea"/>
                <a:cs typeface="Gulim"/>
              </a:rPr>
              <a:t>Image</a:t>
            </a:r>
            <a:r>
              <a:rPr lang="ko-KR" altLang="en-US" sz="1600" dirty="0">
                <a:latin typeface="+mn-ea"/>
                <a:cs typeface="Gulim"/>
              </a:rPr>
              <a:t> 목록</a:t>
            </a:r>
            <a:r>
              <a:rPr lang="en-US" altLang="ko-KR" sz="1600" dirty="0">
                <a:latin typeface="+mn-ea"/>
                <a:cs typeface="Gulim"/>
              </a:rPr>
              <a:t>,</a:t>
            </a:r>
            <a:r>
              <a:rPr lang="ko-KR" altLang="en-US" sz="1600" dirty="0">
                <a:latin typeface="+mn-ea"/>
                <a:cs typeface="Gulim"/>
              </a:rPr>
              <a:t> 획득을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사용</a:t>
            </a:r>
            <a:r>
              <a:rPr lang="en-US" altLang="ko-KR" sz="1600" dirty="0">
                <a:latin typeface="+mn-ea"/>
                <a:cs typeface="Gulim"/>
              </a:rPr>
              <a:t>(</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3.3.</a:t>
            </a:r>
            <a:r>
              <a:rPr lang="ko-KR" altLang="en-US" sz="1600" dirty="0">
                <a:latin typeface="+mn-ea"/>
                <a:cs typeface="Gulim"/>
              </a:rPr>
              <a:t> 공통기능 및 추가기능을 활용한 사용자 시나리오 및 </a:t>
            </a:r>
            <a:r>
              <a:rPr lang="en-US" altLang="ko-KR" sz="1600" dirty="0">
                <a:latin typeface="+mn-ea"/>
                <a:cs typeface="Gulim"/>
              </a:rPr>
              <a:t>UI </a:t>
            </a:r>
            <a:r>
              <a:rPr lang="ko-KR" altLang="en-US" sz="1600" dirty="0">
                <a:latin typeface="+mn-ea"/>
                <a:cs typeface="Gulim"/>
              </a:rPr>
              <a:t>제공</a:t>
            </a:r>
            <a:r>
              <a:rPr lang="en-US" altLang="ko-KR" sz="1600" dirty="0">
                <a:latin typeface="+mn-ea"/>
                <a:cs typeface="Gulim"/>
              </a:rPr>
              <a:t> (</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3-4.</a:t>
            </a:r>
            <a:r>
              <a:rPr lang="ko-KR" altLang="en-US" sz="1600" dirty="0">
                <a:latin typeface="+mn-ea"/>
                <a:cs typeface="Gulim"/>
              </a:rPr>
              <a:t> 추가 기능</a:t>
            </a:r>
            <a:endParaRPr lang="en-US" altLang="ko-KR" sz="1600" dirty="0">
              <a:latin typeface="+mn-ea"/>
              <a:cs typeface="Gulim"/>
            </a:endParaRPr>
          </a:p>
        </p:txBody>
      </p:sp>
    </p:spTree>
    <p:extLst>
      <p:ext uri="{BB962C8B-B14F-4D97-AF65-F5344CB8AC3E}">
        <p14:creationId xmlns:p14="http://schemas.microsoft.com/office/powerpoint/2010/main" val="3822131417"/>
      </p:ext>
    </p:extLst>
  </p:cSld>
  <p:clrMapOvr>
    <a:masterClrMapping/>
  </p:clrMapOvr>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52933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시스템 구성도 </a:t>
            </a:r>
            <a:r>
              <a:rPr lang="en-US" altLang="ko-KR" i="1" dirty="0">
                <a:solidFill>
                  <a:srgbClr val="FF0000"/>
                </a:solidFill>
                <a:latin typeface="Times New Roman"/>
                <a:cs typeface="Times New Roman"/>
              </a:rPr>
              <a:t>(</a:t>
            </a:r>
            <a:r>
              <a:rPr lang="ko-KR" altLang="en-US" i="1" dirty="0">
                <a:solidFill>
                  <a:srgbClr val="FF0000"/>
                </a:solidFill>
                <a:latin typeface="Times New Roman"/>
                <a:cs typeface="Times New Roman"/>
              </a:rPr>
              <a:t>변경  된 사항 적용</a:t>
            </a:r>
            <a:r>
              <a:rPr lang="en-US" altLang="ko-KR" i="1" dirty="0">
                <a:solidFill>
                  <a:srgbClr val="FF0000"/>
                </a:solidFill>
                <a:latin typeface="Times New Roman"/>
                <a:cs typeface="Times New Roman"/>
              </a:rPr>
              <a:t>)</a:t>
            </a:r>
            <a:endParaRPr i="1" dirty="0">
              <a:solidFill>
                <a:srgbClr val="FF0000"/>
              </a:solidFill>
            </a:endParaRPr>
          </a:p>
        </p:txBody>
      </p:sp>
      <p:sp>
        <p:nvSpPr>
          <p:cNvPr id="4" name="object 4"/>
          <p:cNvSpPr txBox="1"/>
          <p:nvPr/>
        </p:nvSpPr>
        <p:spPr>
          <a:xfrm>
            <a:off x="574040" y="1124817"/>
            <a:ext cx="8874760" cy="321242"/>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시스템 구성도</a:t>
            </a:r>
            <a:endParaRPr sz="2000" dirty="0">
              <a:latin typeface="+mn-ea"/>
              <a:cs typeface="Malgun Gothic"/>
            </a:endParaRPr>
          </a:p>
        </p:txBody>
      </p:sp>
      <p:pic>
        <p:nvPicPr>
          <p:cNvPr id="67" name="그림 66"/>
          <p:cNvPicPr>
            <a:picLocks noChangeAspect="1"/>
          </p:cNvPicPr>
          <p:nvPr/>
        </p:nvPicPr>
        <p:blipFill rotWithShape="1">
          <a:blip r:embed="rId2"/>
          <a:stretch>
            <a:fillRect/>
          </a:stretch>
        </p:blipFill>
        <p:spPr>
          <a:xfrm>
            <a:off x="7412991" y="2562606"/>
            <a:ext cx="2030258" cy="2788687"/>
          </a:xfrm>
          <a:prstGeom prst="rect">
            <a:avLst/>
          </a:prstGeom>
        </p:spPr>
      </p:pic>
      <p:sp>
        <p:nvSpPr>
          <p:cNvPr id="68" name="모서리가 둥근 직사각형 67"/>
          <p:cNvSpPr/>
          <p:nvPr/>
        </p:nvSpPr>
        <p:spPr>
          <a:xfrm>
            <a:off x="4333414" y="2638805"/>
            <a:ext cx="2151817" cy="2694749"/>
          </a:xfrm>
          <a:prstGeom prst="roundRect">
            <a:avLst>
              <a:gd name="adj" fmla="val 16667"/>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lvl="0" algn="ctr">
              <a:defRPr/>
            </a:pPr>
            <a:endParaRPr kumimoji="1" lang="ko-Kore-KR" altLang="en-US" sz="1100"/>
          </a:p>
        </p:txBody>
      </p:sp>
      <p:sp>
        <p:nvSpPr>
          <p:cNvPr id="69" name="모서리가 둥근 직사각형 68"/>
          <p:cNvSpPr/>
          <p:nvPr/>
        </p:nvSpPr>
        <p:spPr>
          <a:xfrm>
            <a:off x="2332255" y="2638857"/>
            <a:ext cx="1543959" cy="2694749"/>
          </a:xfrm>
          <a:prstGeom prst="roundRect">
            <a:avLst>
              <a:gd name="adj" fmla="val 16667"/>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lvl="0" algn="ctr">
              <a:defRPr/>
            </a:pPr>
            <a:endParaRPr kumimoji="1" lang="ko-Kore-KR" altLang="en-US" sz="1100"/>
          </a:p>
        </p:txBody>
      </p:sp>
      <p:pic>
        <p:nvPicPr>
          <p:cNvPr id="70" name="Picture 12" descr="D:\Daum_Cloud\DaumCloud\20131220_스마트 협업테이블\01. Images\DL380G7.png"/>
          <p:cNvPicPr>
            <a:picLocks noChangeAspect="1" noChangeArrowheads="1"/>
          </p:cNvPicPr>
          <p:nvPr/>
        </p:nvPicPr>
        <p:blipFill rotWithShape="1">
          <a:blip r:embed="rId3"/>
          <a:srcRect/>
          <a:stretch>
            <a:fillRect/>
          </a:stretch>
        </p:blipFill>
        <p:spPr>
          <a:xfrm>
            <a:off x="2415512" y="4757303"/>
            <a:ext cx="1280543" cy="624703"/>
          </a:xfrm>
          <a:prstGeom prst="rect">
            <a:avLst/>
          </a:prstGeom>
          <a:noFill/>
        </p:spPr>
      </p:pic>
      <p:pic>
        <p:nvPicPr>
          <p:cNvPr id="71" name="Picture 12" descr="D:\Daum_Cloud\DaumCloud\20131220_스마트 협업테이블\01. Images\DL380G7.png"/>
          <p:cNvPicPr>
            <a:picLocks noChangeAspect="1" noChangeArrowheads="1"/>
          </p:cNvPicPr>
          <p:nvPr/>
        </p:nvPicPr>
        <p:blipFill rotWithShape="1">
          <a:blip r:embed="rId4"/>
          <a:srcRect/>
          <a:stretch>
            <a:fillRect/>
          </a:stretch>
        </p:blipFill>
        <p:spPr>
          <a:xfrm>
            <a:off x="4458924" y="4692609"/>
            <a:ext cx="1280543" cy="624703"/>
          </a:xfrm>
          <a:prstGeom prst="rect">
            <a:avLst/>
          </a:prstGeom>
          <a:noFill/>
        </p:spPr>
      </p:pic>
      <p:pic>
        <p:nvPicPr>
          <p:cNvPr id="72" name="그림 71"/>
          <p:cNvPicPr>
            <a:picLocks noChangeAspect="1"/>
          </p:cNvPicPr>
          <p:nvPr/>
        </p:nvPicPr>
        <p:blipFill rotWithShape="1">
          <a:blip r:embed="rId5"/>
          <a:stretch>
            <a:fillRect/>
          </a:stretch>
        </p:blipFill>
        <p:spPr>
          <a:xfrm>
            <a:off x="4644211" y="4053807"/>
            <a:ext cx="870999" cy="870999"/>
          </a:xfrm>
          <a:prstGeom prst="rect">
            <a:avLst/>
          </a:prstGeom>
        </p:spPr>
      </p:pic>
      <p:pic>
        <p:nvPicPr>
          <p:cNvPr id="73" name="그림 72" descr="텍스트, 실외이(가) 표시된 사진  자동 생성된 설명"/>
          <p:cNvPicPr>
            <a:picLocks noChangeAspect="1"/>
          </p:cNvPicPr>
          <p:nvPr/>
        </p:nvPicPr>
        <p:blipFill rotWithShape="1">
          <a:blip r:embed="rId6"/>
          <a:stretch>
            <a:fillRect/>
          </a:stretch>
        </p:blipFill>
        <p:spPr>
          <a:xfrm>
            <a:off x="2626411" y="3728360"/>
            <a:ext cx="858744" cy="586846"/>
          </a:xfrm>
          <a:prstGeom prst="rect">
            <a:avLst/>
          </a:prstGeom>
        </p:spPr>
      </p:pic>
      <p:sp>
        <p:nvSpPr>
          <p:cNvPr id="74" name="모서리가 둥근 직사각형 73"/>
          <p:cNvSpPr/>
          <p:nvPr/>
        </p:nvSpPr>
        <p:spPr>
          <a:xfrm>
            <a:off x="2452282" y="3164073"/>
            <a:ext cx="1257632" cy="529854"/>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kumimoji="1" lang="en-US" altLang="ko-Kore-KR" sz="1100"/>
              <a:t>Change Detection</a:t>
            </a:r>
            <a:endParaRPr kumimoji="1" lang="ko-Kore-KR" altLang="en-US" sz="1100"/>
          </a:p>
        </p:txBody>
      </p:sp>
      <p:sp>
        <p:nvSpPr>
          <p:cNvPr id="75" name="모서리가 둥근 직사각형 74"/>
          <p:cNvSpPr/>
          <p:nvPr/>
        </p:nvSpPr>
        <p:spPr>
          <a:xfrm>
            <a:off x="4422751" y="3367376"/>
            <a:ext cx="1368449" cy="785575"/>
          </a:xfrm>
          <a:prstGeom prst="roundRect">
            <a:avLst>
              <a:gd name="adj" fmla="val 16667"/>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lvl="0" algn="ctr">
              <a:defRPr/>
            </a:pPr>
            <a:r>
              <a:rPr kumimoji="1" lang="en-US" altLang="ko-Kore-KR" sz="1100"/>
              <a:t>Intruder Detection</a:t>
            </a:r>
            <a:endParaRPr kumimoji="1" lang="en-US" altLang="ko-Kore-KR" sz="1100"/>
          </a:p>
          <a:p>
            <a:pPr lvl="0" algn="ctr">
              <a:defRPr/>
            </a:pPr>
            <a:r>
              <a:rPr kumimoji="1" lang="en-US" altLang="ko-Kore-KR" sz="1100"/>
              <a:t>(Django blog)</a:t>
            </a:r>
            <a:endParaRPr kumimoji="1" lang="ko-Kore-KR" altLang="en-US" sz="1100"/>
          </a:p>
        </p:txBody>
      </p:sp>
      <p:pic>
        <p:nvPicPr>
          <p:cNvPr id="76" name="Picture 13" descr="D:\Daum_Cloud\DaumCloud\20131220_스마트 협업테이블\01. Images\Database_3.png"/>
          <p:cNvPicPr>
            <a:picLocks noChangeAspect="1" noChangeArrowheads="1"/>
          </p:cNvPicPr>
          <p:nvPr/>
        </p:nvPicPr>
        <p:blipFill rotWithShape="1">
          <a:blip r:embed="rId7"/>
          <a:srcRect/>
          <a:stretch>
            <a:fillRect/>
          </a:stretch>
        </p:blipFill>
        <p:spPr>
          <a:xfrm>
            <a:off x="5887979" y="4152951"/>
            <a:ext cx="594672" cy="672709"/>
          </a:xfrm>
          <a:prstGeom prst="rect">
            <a:avLst/>
          </a:prstGeom>
          <a:noFill/>
        </p:spPr>
      </p:pic>
      <p:pic>
        <p:nvPicPr>
          <p:cNvPr id="77" name="그림 76"/>
          <p:cNvPicPr>
            <a:picLocks noChangeAspect="1"/>
          </p:cNvPicPr>
          <p:nvPr/>
        </p:nvPicPr>
        <p:blipFill rotWithShape="1">
          <a:blip r:embed="rId8"/>
          <a:stretch>
            <a:fillRect/>
          </a:stretch>
        </p:blipFill>
        <p:spPr>
          <a:xfrm>
            <a:off x="6478778" y="2643230"/>
            <a:ext cx="971309" cy="543326"/>
          </a:xfrm>
          <a:prstGeom prst="rect">
            <a:avLst/>
          </a:prstGeom>
        </p:spPr>
      </p:pic>
      <p:cxnSp>
        <p:nvCxnSpPr>
          <p:cNvPr id="78" name="꺾인 연결선[E] 33"/>
          <p:cNvCxnSpPr>
            <a:stCxn id="74" idx="0"/>
          </p:cNvCxnSpPr>
          <p:nvPr/>
        </p:nvCxnSpPr>
        <p:spPr>
          <a:xfrm rot="16200000" flipH="1">
            <a:off x="3522670" y="2722503"/>
            <a:ext cx="465333" cy="1348473"/>
          </a:xfrm>
          <a:prstGeom prst="bentConnector4">
            <a:avLst>
              <a:gd name="adj1" fmla="val -29873"/>
              <a:gd name="adj2" fmla="val 735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꺾인 연결선[E] 41"/>
          <p:cNvCxnSpPr>
            <a:stCxn id="72" idx="3"/>
            <a:endCxn id="76" idx="1"/>
          </p:cNvCxnSpPr>
          <p:nvPr/>
        </p:nvCxnSpPr>
        <p:spPr>
          <a:xfrm flipV="1">
            <a:off x="5515210" y="4489306"/>
            <a:ext cx="372769" cy="1"/>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4" name="그림 83"/>
          <p:cNvPicPr>
            <a:picLocks noChangeAspect="1"/>
          </p:cNvPicPr>
          <p:nvPr/>
        </p:nvPicPr>
        <p:blipFill rotWithShape="1">
          <a:blip r:embed="rId9"/>
          <a:stretch>
            <a:fillRect/>
          </a:stretch>
        </p:blipFill>
        <p:spPr>
          <a:xfrm>
            <a:off x="8997777" y="3194967"/>
            <a:ext cx="660400" cy="660400"/>
          </a:xfrm>
          <a:prstGeom prst="rect">
            <a:avLst/>
          </a:prstGeom>
        </p:spPr>
      </p:pic>
      <p:sp>
        <p:nvSpPr>
          <p:cNvPr id="86" name="TextBox 54"/>
          <p:cNvSpPr txBox="1"/>
          <p:nvPr/>
        </p:nvSpPr>
        <p:spPr>
          <a:xfrm>
            <a:off x="3120955" y="2674745"/>
            <a:ext cx="1266708" cy="266956"/>
          </a:xfrm>
          <a:prstGeom prst="rect">
            <a:avLst/>
          </a:prstGeom>
          <a:noFill/>
        </p:spPr>
        <p:txBody>
          <a:bodyPr wrap="none">
            <a:spAutoFit/>
          </a:bodyPr>
          <a:lstStyle/>
          <a:p>
            <a:pPr lvl="0">
              <a:defRPr/>
            </a:pPr>
            <a:r>
              <a:rPr kumimoji="1" lang="en-US" altLang="ko-Kore-KR" sz="1200"/>
              <a:t>HTTP/Restful</a:t>
            </a:r>
            <a:r>
              <a:rPr kumimoji="1" lang="ko-KR" altLang="en-US" sz="1200"/>
              <a:t> </a:t>
            </a:r>
            <a:r>
              <a:rPr kumimoji="1" lang="en-US" altLang="ko-KR" sz="1200"/>
              <a:t>API</a:t>
            </a:r>
            <a:endParaRPr kumimoji="1" lang="ko-Kore-KR" altLang="en-US" sz="1200"/>
          </a:p>
        </p:txBody>
      </p:sp>
      <p:sp>
        <p:nvSpPr>
          <p:cNvPr id="87" name="TextBox 59"/>
          <p:cNvSpPr txBox="1"/>
          <p:nvPr/>
        </p:nvSpPr>
        <p:spPr>
          <a:xfrm>
            <a:off x="5304555" y="3028688"/>
            <a:ext cx="540433" cy="265438"/>
          </a:xfrm>
          <a:prstGeom prst="rect">
            <a:avLst/>
          </a:prstGeom>
          <a:noFill/>
        </p:spPr>
        <p:txBody>
          <a:bodyPr wrap="none">
            <a:spAutoFit/>
          </a:bodyPr>
          <a:lstStyle/>
          <a:p>
            <a:pPr lvl="0">
              <a:defRPr/>
            </a:pPr>
            <a:r>
              <a:rPr kumimoji="1" lang="en-US" altLang="ko-Kore-KR" sz="1200"/>
              <a:t>HTTP</a:t>
            </a:r>
            <a:endParaRPr kumimoji="1" lang="ko-Kore-KR" altLang="en-US" sz="1200"/>
          </a:p>
        </p:txBody>
      </p:sp>
      <p:sp>
        <p:nvSpPr>
          <p:cNvPr id="88" name="모서리가 둥근 직사각형 87"/>
          <p:cNvSpPr/>
          <p:nvPr/>
        </p:nvSpPr>
        <p:spPr>
          <a:xfrm>
            <a:off x="4644589" y="4026139"/>
            <a:ext cx="940262" cy="212867"/>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kumimoji="1" lang="en-US" altLang="ko-Kore-KR" sz="1000"/>
              <a:t> </a:t>
            </a:r>
            <a:r>
              <a:rPr kumimoji="1" lang="en-US" altLang="ko-KR" sz="1000"/>
              <a:t>Echoguardian</a:t>
            </a:r>
            <a:endParaRPr kumimoji="1" lang="en-US" altLang="ko-KR" sz="1000"/>
          </a:p>
        </p:txBody>
      </p:sp>
      <p:sp>
        <p:nvSpPr>
          <p:cNvPr id="89" name="모서리가 둥근 직사각형 88"/>
          <p:cNvSpPr/>
          <p:nvPr/>
        </p:nvSpPr>
        <p:spPr>
          <a:xfrm>
            <a:off x="4464822" y="3255402"/>
            <a:ext cx="692622" cy="212867"/>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kumimoji="1" lang="en-US" altLang="ko-Kore-KR" sz="1000"/>
              <a:t> REST API</a:t>
            </a:r>
            <a:endParaRPr kumimoji="1" lang="ko-Kore-KR" altLang="en-US" sz="1000"/>
          </a:p>
        </p:txBody>
      </p:sp>
      <p:sp>
        <p:nvSpPr>
          <p:cNvPr id="90" name="TextBox 32"/>
          <p:cNvSpPr txBox="1"/>
          <p:nvPr/>
        </p:nvSpPr>
        <p:spPr>
          <a:xfrm>
            <a:off x="4340122" y="3021060"/>
            <a:ext cx="895266" cy="263541"/>
          </a:xfrm>
          <a:prstGeom prst="rect">
            <a:avLst/>
          </a:prstGeom>
          <a:noFill/>
        </p:spPr>
        <p:txBody>
          <a:bodyPr wrap="none">
            <a:spAutoFit/>
          </a:bodyPr>
          <a:lstStyle/>
          <a:p>
            <a:pPr lvl="0">
              <a:defRPr/>
            </a:pPr>
            <a:r>
              <a:rPr kumimoji="1" lang="en-US" altLang="ko-Kore-KR" sz="1200"/>
              <a:t>PORT:8000</a:t>
            </a:r>
            <a:endParaRPr kumimoji="1" lang="ko-Kore-KR" altLang="en-US" sz="1200"/>
          </a:p>
        </p:txBody>
      </p:sp>
      <p:sp>
        <p:nvSpPr>
          <p:cNvPr id="91" name="TextBox 37"/>
          <p:cNvSpPr txBox="1"/>
          <p:nvPr/>
        </p:nvSpPr>
        <p:spPr>
          <a:xfrm>
            <a:off x="2294341" y="5348862"/>
            <a:ext cx="1578501" cy="276999"/>
          </a:xfrm>
          <a:prstGeom prst="rect">
            <a:avLst/>
          </a:prstGeom>
          <a:noFill/>
        </p:spPr>
        <p:txBody>
          <a:bodyPr wrap="square">
            <a:spAutoFit/>
          </a:bodyPr>
          <a:lstStyle/>
          <a:p>
            <a:pPr lvl="0" algn="ctr">
              <a:defRPr/>
            </a:pPr>
            <a:r>
              <a:rPr kumimoji="1" lang="en-US" altLang="ko-Kore-KR" sz="1200"/>
              <a:t>&lt;EDGE SYSTEM&gt;</a:t>
            </a:r>
            <a:endParaRPr kumimoji="1" lang="ko-Kore-KR" altLang="en-US" sz="1200"/>
          </a:p>
        </p:txBody>
      </p:sp>
      <p:sp>
        <p:nvSpPr>
          <p:cNvPr id="92" name="TextBox 38"/>
          <p:cNvSpPr txBox="1"/>
          <p:nvPr/>
        </p:nvSpPr>
        <p:spPr>
          <a:xfrm>
            <a:off x="7191786" y="5305806"/>
            <a:ext cx="2148302" cy="264795"/>
          </a:xfrm>
          <a:prstGeom prst="rect">
            <a:avLst/>
          </a:prstGeom>
          <a:noFill/>
        </p:spPr>
        <p:txBody>
          <a:bodyPr wrap="square">
            <a:spAutoFit/>
          </a:bodyPr>
          <a:lstStyle/>
          <a:p>
            <a:pPr lvl="0" algn="ctr">
              <a:defRPr/>
            </a:pPr>
            <a:r>
              <a:rPr kumimoji="1" lang="en-US" altLang="ko-Kore-KR" sz="1200"/>
              <a:t>&lt;CLIENT&gt;</a:t>
            </a:r>
            <a:endParaRPr kumimoji="1" lang="ko-Kore-KR" altLang="en-US" sz="1200"/>
          </a:p>
        </p:txBody>
      </p:sp>
      <p:pic>
        <p:nvPicPr>
          <p:cNvPr id="94" name="그림 93"/>
          <p:cNvPicPr>
            <a:picLocks noChangeAspect="1"/>
          </p:cNvPicPr>
          <p:nvPr/>
        </p:nvPicPr>
        <p:blipFill rotWithShape="1">
          <a:blip r:embed="rId10"/>
          <a:stretch>
            <a:fillRect/>
          </a:stretch>
        </p:blipFill>
        <p:spPr>
          <a:xfrm>
            <a:off x="2315205" y="4612990"/>
            <a:ext cx="797854" cy="235616"/>
          </a:xfrm>
          <a:prstGeom prst="rect">
            <a:avLst/>
          </a:prstGeom>
        </p:spPr>
      </p:pic>
      <p:pic>
        <p:nvPicPr>
          <p:cNvPr id="95" name="그림 94"/>
          <p:cNvPicPr>
            <a:picLocks noChangeAspect="1"/>
          </p:cNvPicPr>
          <p:nvPr/>
        </p:nvPicPr>
        <p:blipFill rotWithShape="1">
          <a:blip r:embed="rId11"/>
          <a:stretch>
            <a:fillRect/>
          </a:stretch>
        </p:blipFill>
        <p:spPr>
          <a:xfrm>
            <a:off x="2531908" y="4216614"/>
            <a:ext cx="1047750" cy="327192"/>
          </a:xfrm>
          <a:prstGeom prst="rect">
            <a:avLst/>
          </a:prstGeom>
        </p:spPr>
      </p:pic>
      <p:pic>
        <p:nvPicPr>
          <p:cNvPr id="96" name="그림 95"/>
          <p:cNvPicPr>
            <a:picLocks noChangeAspect="1"/>
          </p:cNvPicPr>
          <p:nvPr/>
        </p:nvPicPr>
        <p:blipFill rotWithShape="1">
          <a:blip r:embed="rId12"/>
          <a:stretch>
            <a:fillRect/>
          </a:stretch>
        </p:blipFill>
        <p:spPr>
          <a:xfrm>
            <a:off x="3210373" y="4761928"/>
            <a:ext cx="609600" cy="162878"/>
          </a:xfrm>
          <a:prstGeom prst="rect">
            <a:avLst/>
          </a:prstGeom>
        </p:spPr>
      </p:pic>
      <p:pic>
        <p:nvPicPr>
          <p:cNvPr id="97" name="그림 96"/>
          <p:cNvPicPr>
            <a:picLocks noChangeAspect="1"/>
          </p:cNvPicPr>
          <p:nvPr/>
        </p:nvPicPr>
        <p:blipFill rotWithShape="1">
          <a:blip r:embed="rId13"/>
          <a:stretch>
            <a:fillRect/>
          </a:stretch>
        </p:blipFill>
        <p:spPr>
          <a:xfrm>
            <a:off x="3157503" y="4435852"/>
            <a:ext cx="715339" cy="357670"/>
          </a:xfrm>
          <a:prstGeom prst="rect">
            <a:avLst/>
          </a:prstGeom>
        </p:spPr>
      </p:pic>
      <p:sp>
        <p:nvSpPr>
          <p:cNvPr id="98" name="TextBox 18"/>
          <p:cNvSpPr txBox="1"/>
          <p:nvPr/>
        </p:nvSpPr>
        <p:spPr>
          <a:xfrm>
            <a:off x="4351545" y="5305806"/>
            <a:ext cx="2148302" cy="264795"/>
          </a:xfrm>
          <a:prstGeom prst="rect">
            <a:avLst/>
          </a:prstGeom>
          <a:noFill/>
        </p:spPr>
        <p:txBody>
          <a:bodyPr wrap="square">
            <a:spAutoFit/>
          </a:bodyPr>
          <a:lstStyle/>
          <a:p>
            <a:pPr lvl="0" algn="ctr">
              <a:defRPr/>
            </a:pPr>
            <a:r>
              <a:rPr kumimoji="1" lang="en-US" altLang="ko-Kore-KR" sz="1200"/>
              <a:t>&lt;SERVICE SYSTEM&gt;</a:t>
            </a:r>
            <a:endParaRPr kumimoji="1" lang="ko-Kore-KR" altLang="en-US" sz="1200"/>
          </a:p>
        </p:txBody>
      </p:sp>
      <p:sp>
        <p:nvSpPr>
          <p:cNvPr id="99" name="TextBox 54"/>
          <p:cNvSpPr txBox="1"/>
          <p:nvPr/>
        </p:nvSpPr>
        <p:spPr>
          <a:xfrm>
            <a:off x="6089658" y="3803162"/>
            <a:ext cx="1260280" cy="276999"/>
          </a:xfrm>
          <a:prstGeom prst="rect">
            <a:avLst/>
          </a:prstGeom>
          <a:noFill/>
        </p:spPr>
        <p:txBody>
          <a:bodyPr wrap="none">
            <a:spAutoFit/>
          </a:bodyPr>
          <a:lstStyle/>
          <a:p>
            <a:pPr lvl="0">
              <a:defRPr/>
            </a:pPr>
            <a:r>
              <a:rPr kumimoji="1" lang="en-US" altLang="ko-Kore-KR" sz="1200"/>
              <a:t>HTTP/Restful</a:t>
            </a:r>
            <a:r>
              <a:rPr kumimoji="1" lang="ko-KR" altLang="en-US" sz="1200"/>
              <a:t> </a:t>
            </a:r>
            <a:r>
              <a:rPr kumimoji="1" lang="en-US" altLang="ko-KR" sz="1200"/>
              <a:t>API</a:t>
            </a:r>
            <a:endParaRPr kumimoji="1" lang="ko-Kore-KR" altLang="en-US" sz="1200"/>
          </a:p>
        </p:txBody>
      </p:sp>
      <p:pic>
        <p:nvPicPr>
          <p:cNvPr id="100" name="그림 99"/>
          <p:cNvPicPr>
            <a:picLocks noChangeAspect="1"/>
          </p:cNvPicPr>
          <p:nvPr/>
        </p:nvPicPr>
        <p:blipFill rotWithShape="1">
          <a:blip r:embed="rId14"/>
          <a:stretch>
            <a:fillRect/>
          </a:stretch>
        </p:blipFill>
        <p:spPr>
          <a:xfrm>
            <a:off x="5912352" y="2993297"/>
            <a:ext cx="537747" cy="537747"/>
          </a:xfrm>
          <a:prstGeom prst="rect">
            <a:avLst/>
          </a:prstGeom>
        </p:spPr>
      </p:pic>
      <p:pic>
        <p:nvPicPr>
          <p:cNvPr id="102" name="그림 101"/>
          <p:cNvPicPr>
            <a:picLocks noChangeAspect="1"/>
          </p:cNvPicPr>
          <p:nvPr/>
        </p:nvPicPr>
        <p:blipFill rotWithShape="1">
          <a:blip r:embed="rId15"/>
          <a:stretch>
            <a:fillRect/>
          </a:stretch>
        </p:blipFill>
        <p:spPr>
          <a:xfrm>
            <a:off x="511443" y="2983041"/>
            <a:ext cx="1679171" cy="1066235"/>
          </a:xfrm>
          <a:prstGeom prst="rect">
            <a:avLst/>
          </a:prstGeom>
        </p:spPr>
      </p:pic>
      <p:pic>
        <p:nvPicPr>
          <p:cNvPr id="104" name="그림 103"/>
          <p:cNvPicPr>
            <a:picLocks noChangeAspect="1"/>
          </p:cNvPicPr>
          <p:nvPr/>
        </p:nvPicPr>
        <p:blipFill rotWithShape="1">
          <a:blip r:embed="rId16"/>
          <a:stretch>
            <a:fillRect/>
          </a:stretch>
        </p:blipFill>
        <p:spPr>
          <a:xfrm>
            <a:off x="506825" y="4099324"/>
            <a:ext cx="1674518" cy="1089167"/>
          </a:xfrm>
          <a:prstGeom prst="rect">
            <a:avLst/>
          </a:prstGeom>
        </p:spPr>
      </p:pic>
      <p:sp>
        <p:nvSpPr>
          <p:cNvPr id="106" name="TextBox 54"/>
          <p:cNvSpPr txBox="1"/>
          <p:nvPr/>
        </p:nvSpPr>
        <p:spPr>
          <a:xfrm>
            <a:off x="526431" y="2179840"/>
            <a:ext cx="1693342" cy="642580"/>
          </a:xfrm>
          <a:prstGeom prst="rect">
            <a:avLst/>
          </a:prstGeom>
          <a:noFill/>
        </p:spPr>
        <p:txBody>
          <a:bodyPr wrap="square">
            <a:spAutoFit/>
          </a:bodyPr>
          <a:lstStyle/>
          <a:p>
            <a:pPr lvl="0">
              <a:defRPr/>
            </a:pPr>
            <a:r>
              <a:rPr kumimoji="1" lang="ko-KR" altLang="en-US" sz="1200"/>
              <a:t>아파트 등 주거 시설의 </a:t>
            </a:r>
            <a:endParaRPr kumimoji="1" lang="ko-KR" altLang="en-US" sz="1200"/>
          </a:p>
          <a:p>
            <a:pPr lvl="0">
              <a:defRPr/>
            </a:pPr>
            <a:r>
              <a:rPr kumimoji="1" lang="ko-KR" altLang="en-US" sz="1200"/>
              <a:t>분리수거장에 </a:t>
            </a:r>
            <a:endParaRPr kumimoji="1" lang="ko-KR" altLang="en-US" sz="1200"/>
          </a:p>
          <a:p>
            <a:pPr lvl="0">
              <a:defRPr/>
            </a:pPr>
            <a:r>
              <a:rPr kumimoji="1" lang="ko-KR" altLang="en-US" sz="1200"/>
              <a:t>카메라 설치</a:t>
            </a:r>
            <a:endParaRPr kumimoji="1" lang="ko-KR" altLang="en-US" sz="1200"/>
          </a:p>
        </p:txBody>
      </p:sp>
      <p:pic>
        <p:nvPicPr>
          <p:cNvPr id="107" name="그림 106"/>
          <p:cNvPicPr>
            <a:picLocks noChangeAspect="1"/>
          </p:cNvPicPr>
          <p:nvPr/>
        </p:nvPicPr>
        <p:blipFill rotWithShape="1">
          <a:blip r:embed="rId17"/>
          <a:stretch>
            <a:fillRect/>
          </a:stretch>
        </p:blipFill>
        <p:spPr>
          <a:xfrm>
            <a:off x="778148" y="5305806"/>
            <a:ext cx="971397" cy="672207"/>
          </a:xfrm>
          <a:prstGeom prst="rect">
            <a:avLst/>
          </a:prstGeom>
        </p:spPr>
      </p:pic>
      <p:cxnSp>
        <p:nvCxnSpPr>
          <p:cNvPr id="108" name="직선 화살표 연결선 11"/>
          <p:cNvCxnSpPr>
            <a:endCxn id="70" idx="1"/>
          </p:cNvCxnSpPr>
          <p:nvPr/>
        </p:nvCxnSpPr>
        <p:spPr>
          <a:xfrm flipV="1">
            <a:off x="1533973" y="5069654"/>
            <a:ext cx="881539" cy="540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4"/>
          <p:cNvSpPr txBox="1"/>
          <p:nvPr/>
        </p:nvSpPr>
        <p:spPr>
          <a:xfrm>
            <a:off x="1791820" y="5432687"/>
            <a:ext cx="504153" cy="264019"/>
          </a:xfrm>
          <a:prstGeom prst="rect">
            <a:avLst/>
          </a:prstGeom>
          <a:noFill/>
        </p:spPr>
        <p:txBody>
          <a:bodyPr wrap="none">
            <a:spAutoFit/>
          </a:bodyPr>
          <a:lstStyle/>
          <a:p>
            <a:pPr lvl="0">
              <a:defRPr/>
            </a:pPr>
            <a:r>
              <a:rPr kumimoji="1" lang="en-US" altLang="ko-Kore-KR" sz="1200"/>
              <a:t> USB</a:t>
            </a:r>
            <a:endParaRPr kumimoji="1" lang="ko-Kore-KR" altLang="en-US" sz="1200"/>
          </a:p>
        </p:txBody>
      </p:sp>
      <p:pic>
        <p:nvPicPr>
          <p:cNvPr id="110" name="그림 109"/>
          <p:cNvPicPr>
            <a:picLocks noChangeAspect="1"/>
          </p:cNvPicPr>
          <p:nvPr/>
        </p:nvPicPr>
        <p:blipFill rotWithShape="1">
          <a:blip r:embed="rId18"/>
          <a:stretch>
            <a:fillRect/>
          </a:stretch>
        </p:blipFill>
        <p:spPr>
          <a:xfrm>
            <a:off x="7701409" y="2743200"/>
            <a:ext cx="1045045" cy="2349239"/>
          </a:xfrm>
          <a:prstGeom prst="rect">
            <a:avLst/>
          </a:prstGeom>
        </p:spPr>
      </p:pic>
      <p:cxnSp>
        <p:nvCxnSpPr>
          <p:cNvPr id="85" name="꺾인 연결선[E] 51"/>
          <p:cNvCxnSpPr/>
          <p:nvPr/>
        </p:nvCxnSpPr>
        <p:spPr>
          <a:xfrm flipV="1">
            <a:off x="5801173" y="3728265"/>
            <a:ext cx="2470500" cy="2108"/>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194631"/>
      </p:ext>
    </p:extLst>
  </p:cSld>
  <p:clrMapOvr>
    <a:masterClrMapping/>
  </p:clrMapOvr>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1090930" cy="330835"/>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목적</a:t>
            </a:r>
            <a:endParaRPr dirty="0"/>
          </a:p>
        </p:txBody>
      </p:sp>
      <p:sp>
        <p:nvSpPr>
          <p:cNvPr id="7" name="object 4"/>
          <p:cNvSpPr txBox="1"/>
          <p:nvPr/>
        </p:nvSpPr>
        <p:spPr>
          <a:xfrm>
            <a:off x="574040" y="1124816"/>
            <a:ext cx="8080375" cy="5323609"/>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분리수거 및 무단투기 모니터링 시스템의 목적</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600" spc="-5">
                <a:solidFill>
                  <a:schemeClr val="dk1"/>
                </a:solidFill>
                <a:latin typeface="+mn-ea"/>
                <a:cs typeface="맑은 고딕"/>
              </a:rPr>
              <a:t>AI 기반 객체 인식(YOLOv5)을 활용하여 분리수거 오류 및 무단 투기 행위를 자동 감지·기록·알림하는 지능형 환경 관리 구축</a:t>
            </a:r>
            <a:endParaRPr lang="ko-KR" altLang="en-US" sz="1600" spc="-5">
              <a:solidFill>
                <a:schemeClr val="dk1"/>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600" spc="-5">
                <a:solidFill>
                  <a:schemeClr val="dk1"/>
                </a:solidFill>
                <a:latin typeface="+mn-ea"/>
                <a:cs typeface="맑은 고딕"/>
              </a:rPr>
              <a:t>사용처는 아파트 분리수거장</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지자체 분리수거장 등이며</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분리수거장의 분리수거 배출마대</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종이</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비닐 분리수거 마대 등</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에 카메라를 설치하여 해당되는 재활용품이 아닌 물품이 배출되는 오류를 탐지 가능하며</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더하여 폐기물 배출 금지 구역에 카메라를 설치하여 자전거 등의 폐기물 무단 투기를 방지할 수 있음</a:t>
            </a:r>
            <a:endParaRPr lang="ko-KR" altLang="en-US" sz="1600" spc="-5">
              <a:solidFill>
                <a:schemeClr val="dk1"/>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600" spc="-5">
                <a:solidFill>
                  <a:schemeClr val="dk1"/>
                </a:solidFill>
                <a:latin typeface="+mn-ea"/>
                <a:cs typeface="맑은 고딕"/>
              </a:rPr>
              <a:t>현재 분리수거를 잘못하거나</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무단 투기하여 쓰레기 관리가 제대로 되지 않는 점이 큰 문제가 되고 있음</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이는 재활용 품질 저하, 무단투기 증가 등으로 이어짐</a:t>
            </a:r>
            <a:r>
              <a:rPr lang="en-US" altLang="ko-KR" sz="1600" spc="-5">
                <a:solidFill>
                  <a:schemeClr val="dk1"/>
                </a:solidFill>
                <a:latin typeface="+mn-ea"/>
                <a:cs typeface="맑은 고딕"/>
              </a:rPr>
              <a:t>.</a:t>
            </a:r>
            <a:endParaRPr lang="en-US" altLang="ko-KR" sz="1600" spc="-5">
              <a:solidFill>
                <a:schemeClr val="dk1"/>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600" spc="-5">
                <a:solidFill>
                  <a:schemeClr val="dk1"/>
                </a:solidFill>
                <a:latin typeface="+mn-ea"/>
                <a:cs typeface="맑은 고딕"/>
              </a:rPr>
              <a:t>사람이 일일이 잘못된 분리수거나 무단 투기를 확인해야하는 점이 번거로워 관리에 어려움을 겪고 있음</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이러한 문제를 실시간으로 파악하고 신속 대응할 수 있는 체계 마련이 필요</a:t>
            </a:r>
            <a:endParaRPr lang="ko-KR" altLang="en-US" sz="1600" spc="-5">
              <a:solidFill>
                <a:schemeClr val="dk1"/>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600" spc="-5">
                <a:solidFill>
                  <a:schemeClr val="dk1"/>
                </a:solidFill>
                <a:latin typeface="+mn-ea"/>
                <a:cs typeface="맑은 고딕"/>
              </a:rPr>
              <a:t>사람 중심의 수동 점검을 대신하여 </a:t>
            </a:r>
            <a:r>
              <a:rPr lang="en-US" altLang="ko-KR" sz="1600" spc="-5">
                <a:solidFill>
                  <a:schemeClr val="dk1"/>
                </a:solidFill>
                <a:latin typeface="+mn-ea"/>
                <a:cs typeface="맑은 고딕"/>
              </a:rPr>
              <a:t>yolov5</a:t>
            </a:r>
            <a:r>
              <a:rPr lang="ko-KR" altLang="en-US" sz="1600" spc="-5">
                <a:solidFill>
                  <a:schemeClr val="dk1"/>
                </a:solidFill>
                <a:latin typeface="+mn-ea"/>
                <a:cs typeface="맑은 고딕"/>
              </a:rPr>
              <a:t> + </a:t>
            </a:r>
            <a:r>
              <a:rPr lang="en-US" altLang="ko-KR" sz="1600" spc="-5">
                <a:solidFill>
                  <a:schemeClr val="dk1"/>
                </a:solidFill>
                <a:latin typeface="+mn-ea"/>
                <a:cs typeface="맑은 고딕"/>
              </a:rPr>
              <a:t>django </a:t>
            </a:r>
            <a:r>
              <a:rPr lang="ko-KR" altLang="en-US" sz="1600" spc="-5">
                <a:solidFill>
                  <a:schemeClr val="dk1"/>
                </a:solidFill>
                <a:latin typeface="+mn-ea"/>
                <a:cs typeface="맑은 고딕"/>
              </a:rPr>
              <a:t>Server + Mobile</a:t>
            </a:r>
            <a:r>
              <a:rPr lang="en-US" altLang="ko-KR" sz="1600" spc="-5">
                <a:solidFill>
                  <a:schemeClr val="dk1"/>
                </a:solidFill>
                <a:latin typeface="+mn-ea"/>
                <a:cs typeface="맑은 고딕"/>
              </a:rPr>
              <a:t> </a:t>
            </a:r>
            <a:r>
              <a:rPr lang="ko-KR" altLang="en-US" sz="1600" spc="-5">
                <a:solidFill>
                  <a:schemeClr val="dk1"/>
                </a:solidFill>
                <a:latin typeface="+mn-ea"/>
                <a:cs typeface="맑은 고딕"/>
              </a:rPr>
              <a:t>안드로이드 클라이언트를 결합한 자동화 환경 관리 시스템을 구현하여 이러한 문제를 해결하여 별도의 인력 없이도 분리수거 및 무단투기를 모니터링 할 수 있도록 하는 것을 목적으로 함</a:t>
            </a:r>
            <a:endParaRPr lang="ko-KR" altLang="en-US" sz="1700" spc="-5">
              <a:solidFill>
                <a:schemeClr val="dk1"/>
              </a:solidFill>
              <a:latin typeface="+mn-ea"/>
              <a:cs typeface="맑은 고딕"/>
            </a:endParaRPr>
          </a:p>
          <a:p>
            <a:pPr marL="690880" lvl="1" indent="-287655">
              <a:lnSpc>
                <a:spcPct val="100000"/>
              </a:lnSpc>
              <a:spcBef>
                <a:spcPts val="1440"/>
              </a:spcBef>
              <a:buChar char="-"/>
              <a:tabLst>
                <a:tab pos="690880" algn="l"/>
                <a:tab pos="691515" algn="l"/>
              </a:tabLst>
              <a:defRPr/>
            </a:pPr>
            <a:endParaRPr lang="ko-KR" altLang="en-US" sz="1700" spc="-5">
              <a:solidFill>
                <a:schemeClr val="dk1"/>
              </a:solidFill>
              <a:latin typeface="+mn-ea"/>
              <a:cs typeface="맑은 고딕"/>
            </a:endParaRPr>
          </a:p>
        </p:txBody>
      </p:sp>
    </p:spTree>
  </p:cSld>
  <p:clrMapOvr>
    <a:masterClrMapping/>
  </p:clrMapOvr>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1090930" cy="330835"/>
          </a:xfrm>
          <a:prstGeom prst="rect">
            <a:avLst/>
          </a:prstGeom>
        </p:spPr>
        <p:txBody>
          <a:bodyPr vert="horz" wrap="square" lIns="0" tIns="13335" rIns="0" bIns="0" rtlCol="0">
            <a:spAutoFit/>
          </a:bodyPr>
          <a:lstStyle/>
          <a:p>
            <a:pPr marL="12700">
              <a:lnSpc>
                <a:spcPct val="100000"/>
              </a:lnSpc>
              <a:spcBef>
                <a:spcPts val="105"/>
              </a:spcBef>
            </a:pPr>
            <a:r>
              <a:rPr lang="ko-KR" altLang="en-US" sz="2000" dirty="0"/>
              <a:t>필요성</a:t>
            </a:r>
            <a:endParaRPr dirty="0"/>
          </a:p>
        </p:txBody>
      </p:sp>
      <p:sp>
        <p:nvSpPr>
          <p:cNvPr id="5" name="object 4"/>
          <p:cNvSpPr txBox="1"/>
          <p:nvPr/>
        </p:nvSpPr>
        <p:spPr>
          <a:xfrm>
            <a:off x="574040" y="1124817"/>
            <a:ext cx="8080375" cy="7123833"/>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환경</a:t>
            </a:r>
            <a:r>
              <a:rPr lang="en-US" altLang="ko-KR" sz="2000" spc="-5">
                <a:solidFill>
                  <a:srgbClr val="558ed5"/>
                </a:solidFill>
                <a:latin typeface="+mn-ea"/>
                <a:cs typeface="맑은 고딕"/>
              </a:rPr>
              <a:t>/</a:t>
            </a:r>
            <a:r>
              <a:rPr lang="ko-KR" altLang="en-US" sz="2000" spc="-5">
                <a:solidFill>
                  <a:srgbClr val="558ed5"/>
                </a:solidFill>
                <a:latin typeface="+mn-ea"/>
                <a:cs typeface="맑은 고딕"/>
              </a:rPr>
              <a:t>사회적 필요성</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sz="1800">
                <a:latin typeface="+mn-ea"/>
                <a:cs typeface="굴림"/>
              </a:rPr>
              <a:t>분리수거 과정에서 발생하는 오투기(</a:t>
            </a:r>
            <a:r>
              <a:rPr lang="ko-KR" altLang="en-US" sz="1800">
                <a:latin typeface="+mn-ea"/>
                <a:cs typeface="굴림"/>
              </a:rPr>
              <a:t>해당되지 않는 비재활용품등을 분리수거함에 배출 등</a:t>
            </a:r>
            <a:r>
              <a:rPr sz="1800">
                <a:latin typeface="+mn-ea"/>
                <a:cs typeface="굴림"/>
              </a:rPr>
              <a:t>)로 인해 재활용품 전체가 폐기물로 전환되는 사례가 증가</a:t>
            </a:r>
            <a:r>
              <a:rPr lang="ko-KR" altLang="en-US" sz="1800">
                <a:latin typeface="+mn-ea"/>
                <a:cs typeface="굴림"/>
              </a:rPr>
              <a:t>하고 있음</a:t>
            </a:r>
            <a:r>
              <a:rPr sz="1800">
                <a:latin typeface="+mn-ea"/>
                <a:cs typeface="굴림"/>
              </a:rPr>
              <a:t>. 이는 자원 낭비와 환경오염을 초래.</a:t>
            </a:r>
            <a:r>
              <a:rPr lang="ko-KR" altLang="en-US" sz="1800">
                <a:latin typeface="+mn-ea"/>
                <a:cs typeface="굴림"/>
              </a:rPr>
              <a:t> 이 프로젝트를 통해 </a:t>
            </a:r>
            <a:r>
              <a:rPr sz="1800">
                <a:latin typeface="+mn-ea"/>
                <a:cs typeface="굴림"/>
              </a:rPr>
              <a:t>재활용률 </a:t>
            </a:r>
            <a:r>
              <a:rPr lang="ko-KR" altLang="en-US" sz="1800">
                <a:latin typeface="+mn-ea"/>
                <a:cs typeface="굴림"/>
              </a:rPr>
              <a:t>증가</a:t>
            </a:r>
            <a:r>
              <a:rPr sz="1800">
                <a:latin typeface="+mn-ea"/>
                <a:cs typeface="굴림"/>
              </a:rPr>
              <a:t> 및 처리 비용 </a:t>
            </a:r>
            <a:r>
              <a:rPr lang="ko-KR" altLang="en-US" sz="1800">
                <a:latin typeface="+mn-ea"/>
                <a:cs typeface="굴림"/>
              </a:rPr>
              <a:t>감소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lang="ko-KR" altLang="en-US" sz="1800">
                <a:latin typeface="+mn-ea"/>
                <a:cs typeface="굴림"/>
              </a:rPr>
              <a:t>단속 인력 없이도 </a:t>
            </a:r>
            <a:r>
              <a:rPr sz="1800">
                <a:latin typeface="+mn-ea"/>
                <a:cs typeface="굴림"/>
              </a:rPr>
              <a:t>폐기물</a:t>
            </a:r>
            <a:r>
              <a:rPr lang="ko-KR" altLang="en-US" sz="1800">
                <a:latin typeface="+mn-ea"/>
                <a:cs typeface="굴림"/>
              </a:rPr>
              <a:t> 무단</a:t>
            </a:r>
            <a:r>
              <a:rPr sz="1800">
                <a:latin typeface="+mn-ea"/>
                <a:cs typeface="굴림"/>
              </a:rPr>
              <a:t> </a:t>
            </a:r>
            <a:r>
              <a:rPr lang="ko-KR" altLang="en-US" sz="1800">
                <a:latin typeface="+mn-ea"/>
                <a:cs typeface="굴림"/>
              </a:rPr>
              <a:t>투기 단속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sz="1800">
                <a:latin typeface="+mn-ea"/>
                <a:cs typeface="굴림"/>
              </a:rPr>
              <a:t>야간·사각지대 등 단속이 어려운 구역</a:t>
            </a:r>
            <a:r>
              <a:rPr lang="ko-KR" altLang="en-US" sz="1800">
                <a:latin typeface="+mn-ea"/>
                <a:cs typeface="굴림"/>
              </a:rPr>
              <a:t>에 설치하여 쉽게 관리 가능</a:t>
            </a:r>
            <a:r>
              <a:rPr lang="en-US" altLang="ko-KR" sz="1800">
                <a:latin typeface="+mn-ea"/>
                <a:cs typeface="굴림"/>
              </a:rPr>
              <a:t>.</a:t>
            </a:r>
            <a:r>
              <a:rPr lang="ko-KR" altLang="en-US" sz="1800">
                <a:latin typeface="+mn-ea"/>
                <a:cs typeface="굴림"/>
              </a:rPr>
              <a:t> 무단투기 및 쓰레기 방치로 인한 악취, 벌레 발생, 경관 훼손 등을 방지할 수 있음</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endParaRPr lang="ko-KR" altLang="en-US" sz="1800">
              <a:latin typeface="+mn-ea"/>
              <a:cs typeface="굴림"/>
            </a:endParaRPr>
          </a:p>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운영적 필요성</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800">
                <a:latin typeface="+mn-ea"/>
                <a:cs typeface="굴림"/>
              </a:rPr>
              <a:t>현장 점검과 순찰에 투입되는 인력을 줄이고, 자동화된 모니터링으로 관리 효율성을 높일 수 있음.  앱 알림을 통하여 신속한 대응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lang="ko-KR" altLang="en-US" sz="1800">
                <a:latin typeface="+mn-ea"/>
                <a:cs typeface="굴림"/>
              </a:rPr>
              <a:t>데이터 기록을 통하여 쓰레기 투기 통계자료를 얻을 수 있으며</a:t>
            </a:r>
            <a:r>
              <a:rPr lang="en-US" altLang="ko-KR" sz="1800">
                <a:latin typeface="+mn-ea"/>
                <a:cs typeface="굴림"/>
              </a:rPr>
              <a:t>,</a:t>
            </a:r>
            <a:r>
              <a:rPr lang="ko-KR" altLang="en-US" sz="1800">
                <a:latin typeface="+mn-ea"/>
                <a:cs typeface="굴림"/>
              </a:rPr>
              <a:t> 이는 관리 자료 및 무단 투기 단속 시의 증거 자료로 활용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endParaRPr lang="ko-KR" altLang="en-US" sz="1800">
              <a:latin typeface="+mn-ea"/>
              <a:cs typeface="굴림"/>
            </a:endParaRPr>
          </a:p>
        </p:txBody>
      </p:sp>
    </p:spTree>
    <p:extLst>
      <p:ext uri="{BB962C8B-B14F-4D97-AF65-F5344CB8AC3E}">
        <p14:creationId xmlns:p14="http://schemas.microsoft.com/office/powerpoint/2010/main" val="1800516627"/>
      </p:ext>
    </p:extLst>
  </p:cSld>
  <p:clrMapOvr>
    <a:masterClrMapping/>
  </p:clrMapOvr>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6817360" cy="321242"/>
          </a:xfrm>
          <a:prstGeom prst="rect">
            <a:avLst/>
          </a:prstGeom>
        </p:spPr>
        <p:txBody>
          <a:bodyPr vert="horz" wrap="square" lIns="0" tIns="13335" rIns="0" bIns="0" rtlCol="0">
            <a:spAutoFit/>
          </a:bodyPr>
          <a:lstStyle/>
          <a:p>
            <a:pPr marL="12700">
              <a:spcBef>
                <a:spcPts val="105"/>
              </a:spcBef>
            </a:pPr>
            <a:r>
              <a:rPr lang="ko-KR" altLang="en-US" sz="2000" dirty="0"/>
              <a:t>기능 </a:t>
            </a:r>
            <a:r>
              <a:rPr lang="en-US" altLang="ko-KR" sz="2000" dirty="0"/>
              <a:t>-</a:t>
            </a:r>
            <a:r>
              <a:rPr lang="ko-KR" altLang="en-US" sz="2000" dirty="0"/>
              <a:t> </a:t>
            </a:r>
            <a:r>
              <a:rPr lang="ko-KR" altLang="en-US" sz="2000" dirty="0">
                <a:solidFill>
                  <a:schemeClr val="accent1"/>
                </a:solidFill>
              </a:rPr>
              <a:t>조건대비표</a:t>
            </a:r>
            <a:endParaRPr dirty="0">
              <a:solidFill>
                <a:schemeClr val="accent1"/>
              </a:solidFill>
            </a:endParaRPr>
          </a:p>
        </p:txBody>
      </p:sp>
      <p:graphicFrame>
        <p:nvGraphicFramePr>
          <p:cNvPr id="5" name="표 4"/>
          <p:cNvGraphicFramePr>
            <a:graphicFrameLocks noGrp="1"/>
          </p:cNvGraphicFramePr>
          <p:nvPr/>
        </p:nvGraphicFramePr>
        <p:xfrm>
          <a:off x="457200" y="1219200"/>
          <a:ext cx="8993505" cy="6888480"/>
        </p:xfrm>
        <a:graphic>
          <a:graphicData uri="http://schemas.openxmlformats.org/drawingml/2006/table">
            <a:tbl>
              <a:tblPr firstRow="1" bandRow="1">
                <a:tableStyleId>{5C22544A-7EE6-4342-B048-85BDC9FD1C3A}</a:tableStyleId>
              </a:tblPr>
              <a:tblGrid>
                <a:gridCol w="990600"/>
                <a:gridCol w="3962400"/>
                <a:gridCol w="457200"/>
                <a:gridCol w="457200"/>
                <a:gridCol w="3126105"/>
              </a:tblGrid>
              <a:tr h="0">
                <a:tc>
                  <a:txBody>
                    <a:bodyPr vert="horz" lIns="91440" tIns="45720" rIns="91440" bIns="45720" anchor="ctr" anchorCtr="0"/>
                    <a:lstStyle/>
                    <a:p>
                      <a:pPr lvl="0" algn="ctr" latinLnBrk="1">
                        <a:defRPr/>
                      </a:pPr>
                      <a:r>
                        <a:rPr lang="ko-KR" altLang="en-US" sz="1000"/>
                        <a:t>시스템 구분</a:t>
                      </a:r>
                      <a:endParaRPr lang="ko-KR" altLang="en-US" sz="1000"/>
                    </a:p>
                  </a:txBody>
                  <a:tcPr marL="91440" marR="91440" anchor="ctr"/>
                </a:tc>
                <a:tc>
                  <a:txBody>
                    <a:bodyPr vert="horz" lIns="91440" tIns="45720" rIns="91440" bIns="45720" anchor="ctr" anchorCtr="0"/>
                    <a:lstStyle/>
                    <a:p>
                      <a:pPr lvl="0" algn="ctr" latinLnBrk="1">
                        <a:defRPr/>
                      </a:pPr>
                      <a:r>
                        <a:rPr lang="ko-KR" altLang="en-US" sz="1000"/>
                        <a:t>세부기능</a:t>
                      </a:r>
                      <a:endParaRPr lang="ko-KR" altLang="en-US" sz="1000"/>
                    </a:p>
                  </a:txBody>
                  <a:tcPr marL="91440" marR="91440" anchor="ctr"/>
                </a:tc>
                <a:tc>
                  <a:txBody>
                    <a:bodyPr vert="horz" lIns="91440" tIns="45720" rIns="91440" bIns="45720" anchor="ctr" anchorCtr="0"/>
                    <a:lstStyle/>
                    <a:p>
                      <a:pPr lvl="0" algn="ctr" latinLnBrk="1">
                        <a:defRPr/>
                      </a:pPr>
                      <a:r>
                        <a:rPr lang="ko-KR" altLang="en-US" sz="1000"/>
                        <a:t>구현 여부</a:t>
                      </a:r>
                      <a:endParaRPr lang="ko-KR" altLang="en-US" sz="1000"/>
                    </a:p>
                  </a:txBody>
                  <a:tcPr marL="91440" marR="91440" anchor="ctr"/>
                </a:tc>
                <a:tc>
                  <a:txBody>
                    <a:bodyPr vert="horz" lIns="91440" tIns="45720" rIns="91440" bIns="45720" anchor="ctr" anchorCtr="0"/>
                    <a:lstStyle/>
                    <a:p>
                      <a:pPr lvl="0" algn="ctr" latinLnBrk="1">
                        <a:defRPr/>
                      </a:pPr>
                      <a:r>
                        <a:rPr lang="ko-KR" altLang="en-US" sz="1000"/>
                        <a:t>대체 여부</a:t>
                      </a:r>
                      <a:endParaRPr lang="ko-KR" altLang="en-US" sz="1000"/>
                    </a:p>
                  </a:txBody>
                  <a:tcPr marL="91440" marR="91440" anchor="ctr"/>
                </a:tc>
                <a:tc>
                  <a:txBody>
                    <a:bodyPr vert="horz" lIns="91440" tIns="45720" rIns="91440" bIns="45720" anchor="ctr" anchorCtr="0"/>
                    <a:lstStyle/>
                    <a:p>
                      <a:pPr lvl="0" algn="ctr" latinLnBrk="1">
                        <a:defRPr/>
                      </a:pPr>
                      <a:r>
                        <a:rPr lang="ko-KR" altLang="en-US" sz="1000"/>
                        <a:t>소스 파일명 </a:t>
                      </a:r>
                      <a:endParaRPr lang="ko-KR" altLang="en-US" sz="1000"/>
                    </a:p>
                    <a:p>
                      <a:pPr lvl="0" algn="ctr" latinLnBrk="1">
                        <a:defRPr/>
                      </a:pPr>
                      <a:r>
                        <a:rPr lang="en-US" altLang="ko-KR" sz="1000"/>
                        <a:t>(</a:t>
                      </a:r>
                      <a:r>
                        <a:rPr lang="ko-KR" altLang="en-US" sz="1000"/>
                        <a:t>함수 또는 </a:t>
                      </a:r>
                      <a:r>
                        <a:rPr lang="en-US" altLang="ko-KR" sz="1000"/>
                        <a:t>class</a:t>
                      </a:r>
                      <a:r>
                        <a:rPr lang="ko-KR" altLang="en-US" sz="1000"/>
                        <a:t>명</a:t>
                      </a:r>
                      <a:r>
                        <a:rPr lang="en-US" altLang="ko-KR" sz="1000"/>
                        <a:t>)</a:t>
                      </a:r>
                      <a:endParaRPr lang="ko-KR" altLang="en-US" sz="1000"/>
                    </a:p>
                  </a:txBody>
                  <a:tcPr marL="91440" marR="91440" anchor="ctr"/>
                </a:tc>
              </a:tr>
              <a:tr h="0">
                <a:tc rowSpan="7">
                  <a:txBody>
                    <a:bodyPr vert="horz" lIns="91440" tIns="45720" rIns="91440" bIns="45720" anchor="ctr" anchorCtr="0"/>
                    <a:lstStyle/>
                    <a:p>
                      <a:pPr lvl="0" latinLnBrk="1">
                        <a:defRPr/>
                      </a:pPr>
                      <a:r>
                        <a:rPr lang="en" altLang="ko-KR" sz="1000"/>
                        <a:t>1. Edge System(Python </a:t>
                      </a:r>
                      <a:r>
                        <a:rPr lang="ko-KR" altLang="en-US" sz="1000"/>
                        <a:t>기반</a:t>
                      </a:r>
                      <a:r>
                        <a:rPr lang="en-US" altLang="ko-KR" sz="1000"/>
                        <a:t>, </a:t>
                      </a:r>
                      <a:r>
                        <a:rPr lang="ko-KR" altLang="en-US" sz="1000"/>
                        <a:t>공통</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 altLang="ko-KR" sz="1000"/>
                        <a:t>1-1. YoloV5 pretrained model </a:t>
                      </a:r>
                      <a:r>
                        <a:rPr lang="ko-KR" altLang="en-US" sz="1000"/>
                        <a:t>사용</a:t>
                      </a:r>
                      <a:r>
                        <a:rPr lang="en-US" altLang="ko-KR" sz="1000" b="1"/>
                        <a:t>(</a:t>
                      </a:r>
                      <a:r>
                        <a:rPr lang="ko-KR" altLang="en-US" sz="1000" b="1"/>
                        <a:t>대체 가능</a:t>
                      </a:r>
                      <a:r>
                        <a:rPr lang="en-US" altLang="ko-KR" sz="1000" b="1"/>
                        <a:t>)</a:t>
                      </a:r>
                      <a:endParaRPr lang="ko-KR" altLang="en-US" sz="1000" b="1"/>
                    </a:p>
                  </a:txBody>
                  <a:tcPr marL="91440" marR="91440" anchor="ctr"/>
                </a:tc>
                <a:tc>
                  <a:txBody>
                    <a:bodyPr vert="horz" lIns="91440" tIns="45720" rIns="91440" bIns="45720" anchor="ctr" anchorCtr="0"/>
                    <a:lstStyle/>
                    <a:p>
                      <a:pPr lvl="0" latinLnBrk="1">
                        <a:defRPr/>
                      </a:pPr>
                      <a:r>
                        <a:rPr lang="en-US" altLang="ko-KR" sz="1000" i="0">
                          <a:solidFill>
                            <a:schemeClr val="tx1"/>
                          </a:solidFill>
                        </a:rPr>
                        <a:t>o</a:t>
                      </a:r>
                      <a:endParaRPr lang="en-US" altLang="ko-KR" sz="1000" i="0">
                        <a:solidFill>
                          <a:schemeClr val="tx1"/>
                        </a:solidFill>
                      </a:endParaRPr>
                    </a:p>
                  </a:txBody>
                  <a:tcPr marL="91440" marR="91440" anchor="ctr"/>
                </a:tc>
                <a:tc>
                  <a:txBody>
                    <a:bodyPr vert="horz" lIns="91440" tIns="45720" rIns="91440" bIns="45720" anchor="ctr" anchorCtr="0"/>
                    <a:lstStyle/>
                    <a:p>
                      <a:pPr lvl="0" latinLnBrk="1">
                        <a:defRPr/>
                      </a:pPr>
                      <a:r>
                        <a:rPr lang="en-US" altLang="ko-KR" sz="1000" i="0">
                          <a:solidFill>
                            <a:schemeClr val="tx1"/>
                          </a:solidFill>
                        </a:rPr>
                        <a:t>x</a:t>
                      </a:r>
                      <a:endParaRPr lang="en-US" altLang="ko-KR" sz="1000" i="0">
                        <a:solidFill>
                          <a:schemeClr val="tx1"/>
                        </a:solidFill>
                      </a:endParaRPr>
                    </a:p>
                  </a:txBody>
                  <a:tcPr marL="91440" marR="91440" anchor="ctr"/>
                </a:tc>
                <a:tc>
                  <a:txBody>
                    <a:bodyPr vert="horz" lIns="91440" tIns="45720" rIns="91440" bIns="45720" anchor="ctr" anchorCtr="0"/>
                    <a:lstStyle/>
                    <a:p>
                      <a:pPr lvl="0" latinLnBrk="1">
                        <a:defRPr/>
                      </a:pPr>
                      <a:r>
                        <a:rPr lang="en-US" altLang="ko-KR" sz="1000"/>
                        <a:t>detect.py</a:t>
                      </a:r>
                      <a:endParaRPr lang="en-US" altLang="ko-KR" sz="1000"/>
                    </a:p>
                  </a:txBody>
                  <a:tcPr marL="91440" marR="91440" anchor="ctr"/>
                </a:tc>
              </a:tr>
              <a:tr h="0">
                <a:tc vMerge="1">
                  <a:txBody>
                    <a:bodyPr/>
                    <a:lstStyle/>
                    <a:p>
                      <a:pPr lvl="0">
                        <a:defRPr/>
                      </a:pPr>
                      <a:endParaRPr lang="en-US" altLang="ko-KR"/>
                    </a:p>
                  </a:txBody>
                  <a:tcPr marL="91440" marR="91440"/>
                </a:tc>
                <a:tc>
                  <a:txBody>
                    <a:bodyPr vert="horz" lIns="91440" tIns="45720" rIns="91440" bIns="45720" anchor="ctr" anchorCtr="0"/>
                    <a:lstStyle/>
                    <a:p>
                      <a:pPr lvl="0" latinLnBrk="1">
                        <a:defRPr/>
                      </a:pPr>
                      <a:r>
                        <a:rPr lang="en" altLang="ko-KR" sz="1000"/>
                        <a:t>1-2. Ms coco </a:t>
                      </a:r>
                      <a:r>
                        <a:rPr lang="ko-KR" altLang="en-US" sz="1000"/>
                        <a:t>훈련데이터 기준 검출 객체 </a:t>
                      </a:r>
                      <a:r>
                        <a:rPr lang="en-US" altLang="ko-KR" sz="1000"/>
                        <a:t>(</a:t>
                      </a:r>
                      <a:r>
                        <a:rPr lang="en" altLang="ko-KR" sz="1000"/>
                        <a:t>Classes) : 80</a:t>
                      </a:r>
                      <a:r>
                        <a:rPr lang="ko-KR" altLang="en-US" sz="1000"/>
                        <a:t>가지 객체 검출 기능</a:t>
                      </a:r>
                      <a:r>
                        <a:rPr lang="en-US" altLang="ko-KR" sz="1000" b="1"/>
                        <a:t>(</a:t>
                      </a:r>
                      <a:r>
                        <a:rPr lang="ko-KR" altLang="en-US" sz="1000" b="1"/>
                        <a:t>대체 가능 함</a:t>
                      </a:r>
                      <a:r>
                        <a:rPr lang="en-US" altLang="ko-KR" sz="1000" b="1"/>
                        <a:t>)</a:t>
                      </a:r>
                      <a:endParaRPr lang="ko-KR" altLang="en-US" sz="1000" b="1"/>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detect.py</a:t>
                      </a:r>
                      <a:r>
                        <a:rPr lang="ko-KR" altLang="en-US" sz="1000"/>
                        <a:t>의</a:t>
                      </a:r>
                      <a:r>
                        <a:rPr lang="en-US" altLang="ko-KR" sz="1000"/>
                        <a:t> ALLOWED_NAMES</a:t>
                      </a:r>
                      <a:endParaRPr lang="en-US" altLang="ko-KR" sz="1000"/>
                    </a:p>
                  </a:txBody>
                  <a:tcPr marL="91440" marR="91440" anchor="ctr"/>
                </a:tc>
              </a:tr>
              <a:tr h="0">
                <a:tc vMerge="1">
                  <a:txBody>
                    <a:bodyPr/>
                    <a:lstStyle/>
                    <a:p>
                      <a:pPr lvl="0">
                        <a:defRPr/>
                      </a:pPr>
                      <a:endParaRPr lang="en-US" altLang="ko-KR"/>
                    </a:p>
                  </a:txBody>
                  <a:tcPr marL="91440" marR="91440"/>
                </a:tc>
                <a:tc>
                  <a:txBody>
                    <a:bodyPr vert="horz" lIns="91440" tIns="45720" rIns="91440" bIns="45720" anchor="ctr" anchorCtr="0"/>
                    <a:lstStyle/>
                    <a:p>
                      <a:pPr lvl="0" latinLnBrk="1">
                        <a:defRPr/>
                      </a:pPr>
                      <a:r>
                        <a:rPr lang="en-US" altLang="ko-KR" sz="1000"/>
                        <a:t>1-3. </a:t>
                      </a:r>
                      <a:r>
                        <a:rPr lang="ko-KR" altLang="en-US" sz="1000"/>
                        <a:t>한 종류의 객체를 동일한 객체로 가능한 </a:t>
                      </a:r>
                      <a:r>
                        <a:rPr lang="en" altLang="ko-KR" sz="1000"/>
                        <a:t>Change Detection</a:t>
                      </a:r>
                      <a:r>
                        <a:rPr lang="en-US" altLang="ko-KR" sz="1000" b="1"/>
                        <a:t>(</a:t>
                      </a:r>
                      <a:r>
                        <a:rPr lang="ko-KR" altLang="en-US" sz="1000" b="1"/>
                        <a:t>대체 가능 함</a:t>
                      </a:r>
                      <a:r>
                        <a:rPr lang="en-US" altLang="ko-KR" sz="1000" b="1"/>
                        <a:t>)</a:t>
                      </a:r>
                      <a:endParaRPr lang="en"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changedetection.py</a:t>
                      </a:r>
                      <a:r>
                        <a:rPr lang="ko-KR" altLang="en-US" sz="1000"/>
                        <a:t>의</a:t>
                      </a:r>
                      <a:r>
                        <a:rPr lang="en-US" altLang="ko-KR" sz="1000"/>
                        <a:t> class ChangeDetection:</a:t>
                      </a:r>
                      <a:endParaRPr lang="en-US" altLang="ko-KR" sz="1000"/>
                    </a:p>
                  </a:txBody>
                  <a:tcPr marL="91440" marR="91440" anchor="ctr"/>
                </a:tc>
              </a:tr>
              <a:tr h="0">
                <a:tc vMerge="1">
                  <a:txBody>
                    <a:bodyPr/>
                    <a:lstStyle/>
                    <a:p>
                      <a:pPr lvl="0">
                        <a:defRPr/>
                      </a:pPr>
                      <a:endParaRPr lang="en-US" altLang="ko-KR"/>
                    </a:p>
                  </a:txBody>
                  <a:tcPr marL="91440" marR="91440"/>
                </a:tc>
                <a:tc>
                  <a:txBody>
                    <a:bodyPr vert="horz" lIns="91440" tIns="45720" rIns="91440" bIns="45720" anchor="ctr" anchorCtr="0"/>
                    <a:lstStyle/>
                    <a:p>
                      <a:pPr lvl="0" latinLnBrk="1">
                        <a:defRPr/>
                      </a:pPr>
                      <a:r>
                        <a:rPr lang="en-US" altLang="ko-KR" sz="1000"/>
                        <a:t>1-4. </a:t>
                      </a:r>
                      <a:r>
                        <a:rPr lang="ko-KR" altLang="en-US" sz="1000"/>
                        <a:t>게시를 위한 </a:t>
                      </a:r>
                      <a:r>
                        <a:rPr lang="en" altLang="ko-KR" sz="1000"/>
                        <a:t>HTTP Restfull API </a:t>
                      </a:r>
                      <a:r>
                        <a:rPr lang="ko-KR" altLang="en-US" sz="1000"/>
                        <a:t>사용</a:t>
                      </a:r>
                      <a:r>
                        <a:rPr lang="en-US" altLang="ko-KR" sz="1000"/>
                        <a:t>(</a:t>
                      </a:r>
                      <a:r>
                        <a:rPr lang="ko-KR" altLang="en-US" sz="1000"/>
                        <a:t>공통</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changedetection.py</a:t>
                      </a:r>
                      <a:r>
                        <a:rPr lang="ko-KR" altLang="en-US" sz="1000"/>
                        <a:t>의  </a:t>
                      </a:r>
                      <a:r>
                        <a:rPr lang="en-US" altLang="ko-KR" sz="1000"/>
                        <a:t>def send()</a:t>
                      </a:r>
                      <a:endParaRPr lang="en-US" altLang="ko-KR" sz="1000"/>
                    </a:p>
                  </a:txBody>
                  <a:tcPr marL="91440" marR="91440" anchor="ctr"/>
                </a:tc>
              </a:tr>
              <a:tr h="0">
                <a:tc vMerge="1">
                  <a:txBody>
                    <a:bodyPr/>
                    <a:lstStyle/>
                    <a:p>
                      <a:pPr lvl="0">
                        <a:defRPr/>
                      </a:pPr>
                      <a:endParaRPr lang="en-US" altLang="ko-KR"/>
                    </a:p>
                  </a:txBody>
                  <a:tcPr marL="91440" marR="91440"/>
                </a:tc>
                <a:tc>
                  <a:txBody>
                    <a:bodyPr vert="horz" lIns="91440" tIns="45720" rIns="91440" bIns="45720" anchor="ctr" anchorCtr="0"/>
                    <a:lstStyle/>
                    <a:p>
                      <a:pPr lvl="0" latinLnBrk="1">
                        <a:defRPr/>
                      </a:pPr>
                      <a:r>
                        <a:rPr lang="en-US" altLang="ko-KR" sz="1000"/>
                        <a:t>1-5. </a:t>
                      </a:r>
                      <a:r>
                        <a:rPr lang="ko-KR" altLang="en-US" sz="1000"/>
                        <a:t>기타 추가기능 </a:t>
                      </a:r>
                      <a:r>
                        <a:rPr lang="en-US" altLang="ko-KR" sz="1000"/>
                        <a:t>- </a:t>
                      </a:r>
                      <a:r>
                        <a:rPr lang="ko-KR" altLang="en-US" sz="1000"/>
                        <a:t>사용자 보안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changedetection.py</a:t>
                      </a:r>
                      <a:r>
                        <a:rPr lang="ko-KR" altLang="en-US" sz="1000"/>
                        <a:t>의 </a:t>
                      </a:r>
                      <a:r>
                        <a:rPr lang="en-US" altLang="ko-KR" sz="1000"/>
                        <a:t>def get_token()</a:t>
                      </a:r>
                      <a:endParaRPr lang="en-US" altLang="ko-KR" sz="1000"/>
                    </a:p>
                  </a:txBody>
                  <a:tcPr marL="91440" marR="91440" anchor="ctr"/>
                </a:tc>
              </a:tr>
              <a:tr h="243840">
                <a:tc vMerge="1">
                  <a:txBody>
                    <a:bodyPr vert="horz" lIns="91440" tIns="45720" rIns="91440" bIns="45720" anchor="ctr" anchorCtr="0"/>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1-6. </a:t>
                      </a:r>
                      <a:r>
                        <a:rPr lang="ko-KR" altLang="en-US" sz="1000"/>
                        <a:t>기타 추가 기능 </a:t>
                      </a:r>
                      <a:r>
                        <a:rPr lang="en-US" altLang="ko-KR" sz="1000"/>
                        <a:t>-</a:t>
                      </a:r>
                      <a:r>
                        <a:rPr lang="ko-KR" altLang="en-US" sz="1000"/>
                        <a:t> 쿨다운 및 연속 게시 방지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changedetection.py</a:t>
                      </a:r>
                      <a:r>
                        <a:rPr lang="ko-KR" altLang="en-US" sz="1000"/>
                        <a:t>의  </a:t>
                      </a:r>
                      <a:r>
                        <a:rPr lang="en-US" altLang="ko-KR" sz="1000"/>
                        <a:t>def add()</a:t>
                      </a:r>
                      <a:endParaRPr lang="en-US" altLang="ko-KR" sz="1000"/>
                    </a:p>
                  </a:txBody>
                  <a:tcPr marL="91440" marR="91440" anchor="ctr"/>
                </a:tc>
              </a:tr>
              <a:tr h="243840">
                <a:tc vMerge="1">
                  <a:txBody>
                    <a:bodyPr vert="horz" lIns="91440" tIns="45720" rIns="91440" bIns="45720" anchor="ctr" anchorCtr="0"/>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1-7.</a:t>
                      </a:r>
                      <a:r>
                        <a:rPr lang="ko-KR" altLang="en-US" sz="1000"/>
                        <a:t> 기타 추가 기능 </a:t>
                      </a:r>
                      <a:r>
                        <a:rPr lang="en-US" altLang="ko-KR" sz="1000"/>
                        <a:t>-</a:t>
                      </a:r>
                      <a:r>
                        <a:rPr lang="ko-KR" altLang="en-US" sz="1000"/>
                        <a:t> 로컬에 이미지 저장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changedetection.py</a:t>
                      </a:r>
                      <a:r>
                        <a:rPr lang="ko-KR" altLang="en-US" sz="1000"/>
                        <a:t>의  </a:t>
                      </a:r>
                      <a:r>
                        <a:rPr lang="en-US" altLang="ko-KR" sz="1000"/>
                        <a:t>def add()</a:t>
                      </a:r>
                      <a:endParaRPr lang="en-US" altLang="ko-KR" sz="1000"/>
                    </a:p>
                  </a:txBody>
                  <a:tcPr marL="91440" marR="91440" anchor="ctr"/>
                </a:tc>
              </a:tr>
              <a:tr h="0">
                <a:tc rowSpan="8">
                  <a:txBody>
                    <a:bodyPr vert="horz" lIns="91440" tIns="45720" rIns="91440" bIns="45720" anchor="ctr" anchorCtr="0"/>
                    <a:lstStyle/>
                    <a:p>
                      <a:pPr lvl="0" latinLnBrk="1">
                        <a:defRPr/>
                      </a:pPr>
                      <a:r>
                        <a:rPr lang="en" altLang="ko-KR" sz="1000"/>
                        <a:t>2. Service System(Python, Django </a:t>
                      </a:r>
                      <a:r>
                        <a:rPr lang="ko-KR" altLang="en-US" sz="1000"/>
                        <a:t>기반</a:t>
                      </a:r>
                      <a:r>
                        <a:rPr lang="en-US" altLang="ko-KR" sz="1000"/>
                        <a:t>, </a:t>
                      </a:r>
                      <a:r>
                        <a:rPr lang="en" altLang="ko-KR" sz="1000"/>
                        <a:t>Pythonanywhere </a:t>
                      </a:r>
                      <a:r>
                        <a:rPr lang="ko-KR" altLang="en-US" sz="1000"/>
                        <a:t>클라우드상 서비스 구동</a:t>
                      </a:r>
                      <a:r>
                        <a:rPr lang="en-US" altLang="ko-KR" sz="1000"/>
                        <a:t>, </a:t>
                      </a:r>
                      <a:r>
                        <a:rPr lang="ko-KR" altLang="en-US" sz="1000"/>
                        <a:t>일부 확장 기능 가능</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2-1. </a:t>
                      </a:r>
                      <a:r>
                        <a:rPr lang="ko-KR" altLang="en-US" sz="1000"/>
                        <a:t>사용자 보안 기능</a:t>
                      </a:r>
                      <a:r>
                        <a:rPr lang="en-US" altLang="ko-KR" sz="1000"/>
                        <a:t>(</a:t>
                      </a:r>
                      <a:r>
                        <a:rPr lang="ko-KR" altLang="en-US" sz="1000"/>
                        <a:t>보안키를 이용한 로그인</a:t>
                      </a:r>
                      <a:r>
                        <a:rPr lang="en-US" altLang="ko-KR" sz="1000"/>
                        <a:t>, </a:t>
                      </a:r>
                      <a:r>
                        <a:rPr lang="ko-KR" altLang="en-US" sz="1000"/>
                        <a:t>공통</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와</a:t>
                      </a:r>
                      <a:r>
                        <a:rPr lang="en-US" altLang="ko-KR" sz="1000"/>
                        <a:t> url.py,</a:t>
                      </a:r>
                      <a:endParaRPr lang="en-US" altLang="ko-KR" sz="1000"/>
                    </a:p>
                    <a:p>
                      <a:pPr lvl="0" latinLnBrk="1">
                        <a:defRPr/>
                      </a:pPr>
                      <a:r>
                        <a:rPr lang="en-US" altLang="ko-KR" sz="1000"/>
                        <a:t>api_views</a:t>
                      </a:r>
                      <a:r>
                        <a:rPr lang="ko-KR" altLang="en-US" sz="1000"/>
                        <a:t>의  </a:t>
                      </a:r>
                      <a:r>
                        <a:rPr lang="en-US" altLang="ko-KR" sz="1000"/>
                        <a:t>def api_login, api_logout, api_register </a:t>
                      </a:r>
                      <a:r>
                        <a:rPr lang="ko-KR" altLang="en-US" sz="1000"/>
                        <a:t>등</a:t>
                      </a:r>
                      <a:endParaRPr lang="ko-KR" altLang="en-US" sz="1000"/>
                    </a:p>
                  </a:txBody>
                  <a:tcPr marL="91440" marR="91440" anchor="ctr"/>
                </a:tc>
              </a:tr>
              <a:tr h="0">
                <a:tc vMerge="1">
                  <a:txBody>
                    <a:bodyPr/>
                    <a:lstStyle/>
                    <a:p>
                      <a:pPr lvl="0">
                        <a:defRPr/>
                      </a:pPr>
                      <a:endParaRPr lang="en-US" altLang="ko-KR"/>
                    </a:p>
                  </a:txBody>
                  <a:tcPr marL="91440" marR="91440" anchor="ctr"/>
                </a:tc>
                <a:tc>
                  <a:txBody>
                    <a:bodyPr vert="horz" lIns="91440" tIns="45720" rIns="91440" bIns="45720" anchor="ctr" anchorCtr="0"/>
                    <a:lstStyle/>
                    <a:p>
                      <a:pPr lvl="0" latinLnBrk="1">
                        <a:defRPr/>
                      </a:pPr>
                      <a:r>
                        <a:rPr lang="en" altLang="ko-KR" sz="1000"/>
                        <a:t>2-2. Image Blog </a:t>
                      </a:r>
                      <a:r>
                        <a:rPr lang="ko-KR" altLang="en-US" sz="1000"/>
                        <a:t>및 관리 기능</a:t>
                      </a:r>
                      <a:r>
                        <a:rPr lang="en-US" altLang="ko-KR" sz="1000"/>
                        <a:t>(</a:t>
                      </a:r>
                      <a:r>
                        <a:rPr lang="ko-KR" altLang="en-US" sz="1000"/>
                        <a:t>공통</a:t>
                      </a:r>
                      <a:r>
                        <a:rPr lang="en-US" altLang="ko-KR" sz="1000"/>
                        <a:t>, </a:t>
                      </a:r>
                      <a:r>
                        <a:rPr lang="ko-KR" altLang="en-US" sz="1000"/>
                        <a:t>일부 확장 기능 가능</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 </a:t>
                      </a:r>
                      <a:r>
                        <a:rPr lang="en-US" altLang="ko-KR" sz="1000"/>
                        <a:t>PostList, PostSearch, BlogImage</a:t>
                      </a:r>
                      <a:endParaRPr lang="ko-KR" altLang="en-US" sz="1000"/>
                    </a:p>
                  </a:txBody>
                  <a:tcPr marL="91440" marR="91440" anchor="ctr"/>
                </a:tc>
              </a:tr>
              <a:tr h="0">
                <a:tc vMerge="1">
                  <a:txBody>
                    <a:bodyPr/>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2-3. </a:t>
                      </a:r>
                      <a:r>
                        <a:rPr lang="ko-KR" altLang="en-US" sz="1000"/>
                        <a:t>게시를 위한 </a:t>
                      </a:r>
                      <a:r>
                        <a:rPr lang="en" altLang="ko-KR" sz="1000"/>
                        <a:t>HTTP Restfull API </a:t>
                      </a:r>
                      <a:r>
                        <a:rPr lang="ko-KR" altLang="en-US" sz="1000"/>
                        <a:t>제공</a:t>
                      </a:r>
                      <a:r>
                        <a:rPr lang="en-US" altLang="ko-KR" sz="1000"/>
                        <a:t>(</a:t>
                      </a:r>
                      <a:r>
                        <a:rPr lang="ko-KR" altLang="en-US" sz="1000"/>
                        <a:t>공통</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a:t>
                      </a:r>
                      <a:r>
                        <a:rPr lang="en-US" altLang="ko-KR" sz="1000"/>
                        <a:t> BlogImage</a:t>
                      </a:r>
                      <a:endParaRPr lang="ko-KR" altLang="en-US" sz="1000"/>
                    </a:p>
                  </a:txBody>
                  <a:tcPr marL="91440" marR="91440" anchor="ctr"/>
                </a:tc>
              </a:tr>
              <a:tr h="0">
                <a:tc vMerge="1">
                  <a:txBody>
                    <a:bodyPr/>
                    <a:lstStyle/>
                    <a:p>
                      <a:pPr lvl="0">
                        <a:defRPr/>
                      </a:pPr>
                      <a:endParaRPr lang="en-US" altLang="ko-KR"/>
                    </a:p>
                  </a:txBody>
                  <a:tcPr marL="91440" marR="91440" anchor="ctr"/>
                </a:tc>
                <a:tc>
                  <a:txBody>
                    <a:bodyPr vert="horz" lIns="91440" tIns="45720" rIns="91440" bIns="45720" anchor="ctr" anchorCtr="0"/>
                    <a:lstStyle/>
                    <a:p>
                      <a:pPr lvl="0" latinLnBrk="1">
                        <a:defRPr/>
                      </a:pPr>
                      <a:r>
                        <a:rPr lang="en" altLang="ko-KR" sz="1000"/>
                        <a:t>2-4. Image </a:t>
                      </a:r>
                      <a:r>
                        <a:rPr lang="ko-KR" altLang="en-US" sz="1000"/>
                        <a:t>목록</a:t>
                      </a:r>
                      <a:r>
                        <a:rPr lang="en-US" altLang="ko-KR" sz="1000"/>
                        <a:t>, </a:t>
                      </a:r>
                      <a:r>
                        <a:rPr lang="ko-KR" altLang="en-US" sz="1000"/>
                        <a:t>획득을 위한 </a:t>
                      </a:r>
                      <a:r>
                        <a:rPr lang="en" altLang="ko-KR" sz="1000"/>
                        <a:t>HTTP Restfull API </a:t>
                      </a:r>
                      <a:r>
                        <a:rPr lang="ko-KR" altLang="en-US" sz="1000"/>
                        <a:t>제공</a:t>
                      </a:r>
                      <a:r>
                        <a:rPr lang="en-US" altLang="ko-KR" sz="1000"/>
                        <a:t>(</a:t>
                      </a:r>
                      <a:r>
                        <a:rPr lang="ko-KR" altLang="en-US" sz="1000"/>
                        <a:t>신규 추가 필요</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 </a:t>
                      </a:r>
                      <a:r>
                        <a:rPr lang="en-US" altLang="ko-KR" sz="1000"/>
                        <a:t>PostList, PostDetail</a:t>
                      </a:r>
                      <a:endParaRPr lang="en-US" altLang="ko-KR" sz="1000"/>
                    </a:p>
                  </a:txBody>
                  <a:tcPr marL="91440" marR="91440" anchor="ctr"/>
                </a:tc>
              </a:tr>
              <a:tr h="0">
                <a:tc vMerge="1">
                  <a:txBody>
                    <a:bodyPr/>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2-5. </a:t>
                      </a:r>
                      <a:r>
                        <a:rPr lang="ko-KR" altLang="en-US" sz="1000"/>
                        <a:t>기타 추가 기능 </a:t>
                      </a:r>
                      <a:r>
                        <a:rPr lang="en-US" altLang="ko-KR" sz="1000"/>
                        <a:t>- </a:t>
                      </a:r>
                      <a:r>
                        <a:rPr lang="ko-KR" altLang="en-US" sz="1000"/>
                        <a:t>검색</a:t>
                      </a:r>
                      <a:r>
                        <a:rPr lang="en-US" altLang="ko-KR" sz="1000"/>
                        <a:t> </a:t>
                      </a:r>
                      <a:r>
                        <a:rPr lang="ko-KR" altLang="en-US" sz="1000"/>
                        <a:t>기능 및 검색 기능 </a:t>
                      </a:r>
                      <a:r>
                        <a:rPr lang="en-US" altLang="ko-KR" sz="1000"/>
                        <a:t>api</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 </a:t>
                      </a:r>
                      <a:r>
                        <a:rPr lang="en-US" altLang="ko-KR" sz="1000"/>
                        <a:t>PostSearch</a:t>
                      </a:r>
                      <a:endParaRPr lang="en-US" altLang="ko-KR" sz="1000"/>
                    </a:p>
                  </a:txBody>
                  <a:tcPr marL="91440" marR="91440" anchor="ctr"/>
                </a:tc>
              </a:tr>
              <a:tr h="335280">
                <a:tc vMerge="1">
                  <a:txBody>
                    <a:bodyPr vert="horz" lIns="91440" tIns="45720" rIns="91440" bIns="45720" anchor="ctr" anchorCtr="0"/>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2-6. </a:t>
                      </a:r>
                      <a:r>
                        <a:rPr lang="ko-KR" altLang="en-US" sz="1000"/>
                        <a:t>기타 추가 기능 </a:t>
                      </a:r>
                      <a:r>
                        <a:rPr lang="en-US" altLang="ko-KR" sz="1000"/>
                        <a:t>-</a:t>
                      </a:r>
                      <a:r>
                        <a:rPr lang="ko-KR" altLang="en-US" sz="1000"/>
                        <a:t> 신규 발생 알림 기능 및 신규 발생 알림기능 </a:t>
                      </a:r>
                      <a:r>
                        <a:rPr lang="en-US" altLang="ko-KR" sz="1000"/>
                        <a:t>api</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api_views.py</a:t>
                      </a:r>
                      <a:r>
                        <a:rPr lang="ko-KR" altLang="en-US" sz="1000"/>
                        <a:t>의 </a:t>
                      </a:r>
                      <a:r>
                        <a:rPr lang="en-US" altLang="ko-KR" sz="1000"/>
                        <a:t>api_recent_posts</a:t>
                      </a:r>
                      <a:endParaRPr lang="en-US" altLang="ko-KR" sz="1000"/>
                    </a:p>
                  </a:txBody>
                  <a:tcPr marL="91440" marR="91440" anchor="ctr"/>
                </a:tc>
              </a:tr>
              <a:tr h="335280">
                <a:tc vMerge="1">
                  <a:txBody>
                    <a:bodyPr vert="horz" lIns="91440" tIns="45720" rIns="91440" bIns="45720" anchor="ctr" anchorCtr="0"/>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2-7. </a:t>
                      </a:r>
                      <a:r>
                        <a:rPr lang="ko-KR" altLang="en-US" sz="1000"/>
                        <a:t>기타 추가 기능 </a:t>
                      </a:r>
                      <a:r>
                        <a:rPr lang="en-US" altLang="ko-KR" sz="1000"/>
                        <a:t>-</a:t>
                      </a:r>
                      <a:r>
                        <a:rPr lang="ko-KR" altLang="en-US" sz="1000"/>
                        <a:t> 통계 기능 및 통계 기능 </a:t>
                      </a:r>
                      <a:r>
                        <a:rPr lang="en-US" altLang="ko-KR" sz="1000"/>
                        <a:t>api</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 </a:t>
                      </a:r>
                      <a:r>
                        <a:rPr lang="en-US" altLang="ko-KR" sz="1000"/>
                        <a:t>def stats_page</a:t>
                      </a:r>
                      <a:endParaRPr lang="en-US" altLang="ko-KR" sz="1000"/>
                    </a:p>
                  </a:txBody>
                  <a:tcPr marL="91440" marR="91440" anchor="ctr"/>
                </a:tc>
              </a:tr>
              <a:tr h="335280">
                <a:tc vMerge="1">
                  <a:txBody>
                    <a:bodyPr vert="horz" lIns="91440" tIns="45720" rIns="91440" bIns="45720" anchor="ctr" anchorCtr="0"/>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2-8. </a:t>
                      </a:r>
                      <a:r>
                        <a:rPr lang="ko-KR" altLang="en-US" sz="1000"/>
                        <a:t>기타 추가 기능 </a:t>
                      </a:r>
                      <a:r>
                        <a:rPr lang="en-US" altLang="ko-KR" sz="1000"/>
                        <a:t>- </a:t>
                      </a:r>
                      <a:r>
                        <a:rPr lang="ko-KR" altLang="en-US" sz="1000"/>
                        <a:t>처리 완료 여부 체크 기능 및 처리 완료 체크 </a:t>
                      </a:r>
                      <a:r>
                        <a:rPr lang="en-US" altLang="ko-KR" sz="1000"/>
                        <a:t>api</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 </a:t>
                      </a:r>
                      <a:r>
                        <a:rPr lang="en-US" altLang="ko-KR" sz="1000"/>
                        <a:t>BlogImage</a:t>
                      </a:r>
                      <a:endParaRPr lang="en-US" altLang="ko-KR" sz="1000"/>
                    </a:p>
                  </a:txBody>
                  <a:tcPr marL="91440" marR="91440" anchor="ctr"/>
                </a:tc>
              </a:tr>
              <a:tr h="0">
                <a:tc rowSpan="8">
                  <a:txBody>
                    <a:bodyPr vert="horz" lIns="91440" tIns="45720" rIns="91440" bIns="45720" anchor="ctr" anchorCtr="0"/>
                    <a:lstStyle/>
                    <a:p>
                      <a:pPr lvl="0" latinLnBrk="1">
                        <a:defRPr/>
                      </a:pPr>
                      <a:r>
                        <a:rPr lang="en" altLang="ko-KR" sz="1000"/>
                        <a:t>3. Client System(Android, Native App, </a:t>
                      </a:r>
                      <a:r>
                        <a:rPr lang="ko-KR" altLang="en-US" sz="1000"/>
                        <a:t>개별 제안</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 altLang="ko-KR" sz="1000"/>
                        <a:t>3.1. Image list view </a:t>
                      </a:r>
                      <a:r>
                        <a:rPr lang="ko-KR" altLang="en-US" sz="1000"/>
                        <a:t>기능</a:t>
                      </a:r>
                      <a:r>
                        <a:rPr lang="en-US" altLang="ko-KR" sz="1000"/>
                        <a:t>(</a:t>
                      </a:r>
                      <a:r>
                        <a:rPr lang="ko-KR" altLang="en-US" sz="1000"/>
                        <a:t>공통 기능</a:t>
                      </a:r>
                      <a:r>
                        <a:rPr lang="en-US" altLang="ko-KR" sz="1000"/>
                        <a:t>, </a:t>
                      </a:r>
                      <a:r>
                        <a:rPr lang="ko-KR" altLang="en-US" sz="1000"/>
                        <a:t>개별 제안</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activate_main.xml</a:t>
                      </a:r>
                      <a:r>
                        <a:rPr lang="ko-KR" altLang="en-US" sz="1000"/>
                        <a:t>의 구성요소들</a:t>
                      </a:r>
                      <a:endParaRPr lang="ko-KR" altLang="en-US" sz="1000"/>
                    </a:p>
                  </a:txBody>
                  <a:tcPr marL="91440" marR="91440" anchor="ctr"/>
                </a:tc>
              </a:tr>
              <a:tr h="0">
                <a:tc vMerge="1">
                  <a:txBody>
                    <a:bodyPr/>
                    <a:lstStyle/>
                    <a:p>
                      <a:pPr lvl="0">
                        <a:defRPr/>
                      </a:pPr>
                      <a:endParaRPr lang="ko-KR" altLang="en-US"/>
                    </a:p>
                  </a:txBody>
                  <a:tcPr marL="91440" marR="91440" anchor="ctr"/>
                </a:tc>
                <a:tc>
                  <a:txBody>
                    <a:bodyPr vert="horz" lIns="91440" tIns="45720" rIns="91440" bIns="45720" anchor="ctr" anchorCtr="0"/>
                    <a:lstStyle/>
                    <a:p>
                      <a:pPr lvl="0" latinLnBrk="1">
                        <a:defRPr/>
                      </a:pPr>
                      <a:r>
                        <a:rPr lang="en" altLang="ko-KR" sz="1000"/>
                        <a:t>3.2. Image </a:t>
                      </a:r>
                      <a:r>
                        <a:rPr lang="ko-KR" altLang="en-US" sz="1000"/>
                        <a:t>목록</a:t>
                      </a:r>
                      <a:r>
                        <a:rPr lang="en-US" altLang="ko-KR" sz="1000"/>
                        <a:t>, </a:t>
                      </a:r>
                      <a:r>
                        <a:rPr lang="ko-KR" altLang="en-US" sz="1000"/>
                        <a:t>획득을 위한 </a:t>
                      </a:r>
                      <a:r>
                        <a:rPr lang="en" altLang="ko-KR" sz="1000"/>
                        <a:t>HTTP Restfull API </a:t>
                      </a:r>
                      <a:r>
                        <a:rPr lang="ko-KR" altLang="en-US" sz="1000"/>
                        <a:t>사용</a:t>
                      </a:r>
                      <a:r>
                        <a:rPr lang="en-US" altLang="ko-KR" sz="1000"/>
                        <a:t>(</a:t>
                      </a:r>
                      <a:r>
                        <a:rPr lang="ko-KR" altLang="en-US" sz="1000"/>
                        <a:t>신규 추가 필요</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MainActivate.java </a:t>
                      </a:r>
                      <a:r>
                        <a:rPr lang="ko-KR" altLang="en-US" sz="1000"/>
                        <a:t>의</a:t>
                      </a:r>
                      <a:r>
                        <a:rPr lang="en-US" altLang="ko-KR" sz="1000"/>
                        <a:t> </a:t>
                      </a:r>
                      <a:r>
                        <a:rPr lang="ko-KR" altLang="en-US" sz="1000"/>
                        <a:t>함수</a:t>
                      </a:r>
                      <a:r>
                        <a:rPr lang="en-US" altLang="ko-KR" sz="1000"/>
                        <a:t> startFetch</a:t>
                      </a:r>
                      <a:endParaRPr lang="ko-KR" altLang="en-US" sz="1000"/>
                    </a:p>
                  </a:txBody>
                  <a:tcPr marL="91440" marR="91440" anchor="ctr"/>
                </a:tc>
              </a:tr>
              <a:tr h="0">
                <a:tc vMerge="1">
                  <a:txBody>
                    <a:bodyPr/>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3.3. </a:t>
                      </a:r>
                      <a:r>
                        <a:rPr lang="ko-KR" altLang="en-US" sz="1000"/>
                        <a:t>공통기능 및 추가기능을 활용한 사용자 시나리오 및 </a:t>
                      </a:r>
                      <a:r>
                        <a:rPr lang="en" altLang="ko-KR" sz="1000"/>
                        <a:t>UI </a:t>
                      </a:r>
                      <a:r>
                        <a:rPr lang="ko-KR" altLang="en-US" sz="1000"/>
                        <a:t>제공 </a:t>
                      </a:r>
                      <a:r>
                        <a:rPr lang="en-US" altLang="ko-KR" sz="1000"/>
                        <a:t>(</a:t>
                      </a:r>
                      <a:r>
                        <a:rPr lang="ko-KR" altLang="en-US" sz="1000"/>
                        <a:t>신규 추가 필요</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activate_main.xml</a:t>
                      </a:r>
                      <a:r>
                        <a:rPr lang="ko-KR" altLang="en-US" sz="1000"/>
                        <a:t>의 구성요소들</a:t>
                      </a:r>
                      <a:endParaRPr lang="ko-KR" altLang="en-US" sz="1000"/>
                    </a:p>
                  </a:txBody>
                  <a:tcPr marL="91440" marR="91440" anchor="ctr"/>
                </a:tc>
              </a:tr>
              <a:tr h="0">
                <a:tc vMerge="1">
                  <a:txBody>
                    <a:bodyPr/>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3-4. </a:t>
                      </a:r>
                      <a:r>
                        <a:rPr lang="ko-KR" altLang="en-US" sz="1000"/>
                        <a:t>기타 추가 기능 </a:t>
                      </a:r>
                      <a:r>
                        <a:rPr lang="en-US" altLang="ko-KR" sz="1000"/>
                        <a:t>-</a:t>
                      </a:r>
                      <a:r>
                        <a:rPr lang="ko-KR" altLang="en-US" sz="1000"/>
                        <a:t> 유저 관리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LoginActivity.java</a:t>
                      </a:r>
                      <a:r>
                        <a:rPr lang="ko-KR" altLang="en-US" sz="1000"/>
                        <a:t> 의 </a:t>
                      </a:r>
                      <a:r>
                        <a:rPr lang="en-US" altLang="ko-KR" sz="1000"/>
                        <a:t>performLogin()</a:t>
                      </a:r>
                      <a:endParaRPr lang="en-US" altLang="ko-KR" sz="1000"/>
                    </a:p>
                  </a:txBody>
                  <a:tcPr marL="91440" marR="91440" anchor="ctr"/>
                </a:tc>
              </a:tr>
              <a:tr h="243840">
                <a:tc vMerge="1">
                  <a:txBody>
                    <a:bodyPr vert="horz" lIns="91440" tIns="45720" rIns="91440" bIns="45720" anchor="ctr" anchorCtr="0"/>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3-5.</a:t>
                      </a:r>
                      <a:r>
                        <a:rPr lang="ko-KR" altLang="en-US" sz="1000"/>
                        <a:t> 기타 추가 기능 </a:t>
                      </a:r>
                      <a:r>
                        <a:rPr lang="en-US" altLang="ko-KR" sz="1000"/>
                        <a:t>-</a:t>
                      </a:r>
                      <a:r>
                        <a:rPr lang="ko-KR" altLang="en-US" sz="1000"/>
                        <a:t> 검색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MainActivate.java</a:t>
                      </a:r>
                      <a:r>
                        <a:rPr lang="ko-KR" altLang="en-US" sz="1000"/>
                        <a:t>와 </a:t>
                      </a:r>
                      <a:r>
                        <a:rPr lang="en-US" altLang="ko-KR" sz="1000"/>
                        <a:t>activate_main.xml</a:t>
                      </a:r>
                      <a:endParaRPr lang="en-US" altLang="ko-KR" sz="1000"/>
                    </a:p>
                  </a:txBody>
                  <a:tcPr marL="91440" marR="91440" anchor="ctr"/>
                </a:tc>
              </a:tr>
              <a:tr h="243840">
                <a:tc vMerge="1">
                  <a:txBody>
                    <a:bodyPr vert="horz" lIns="91440" tIns="45720" rIns="91440" bIns="45720" anchor="ctr" anchorCtr="0"/>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3-6.</a:t>
                      </a:r>
                      <a:r>
                        <a:rPr lang="ko-KR" altLang="en-US" sz="1000"/>
                        <a:t> 기타 추가 기능 </a:t>
                      </a:r>
                      <a:r>
                        <a:rPr lang="en-US" altLang="ko-KR" sz="1000"/>
                        <a:t>-</a:t>
                      </a:r>
                      <a:r>
                        <a:rPr lang="ko-KR" altLang="en-US" sz="1000"/>
                        <a:t> 신규 발생 알림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MainActivate.java</a:t>
                      </a:r>
                      <a:r>
                        <a:rPr lang="ko-KR" altLang="en-US" sz="1000"/>
                        <a:t>의 </a:t>
                      </a:r>
                      <a:r>
                        <a:rPr lang="en-US" altLang="ko-KR" sz="1000"/>
                        <a:t>fetchResentPosts()</a:t>
                      </a:r>
                      <a:endParaRPr lang="en-US" altLang="ko-KR" sz="1000"/>
                    </a:p>
                  </a:txBody>
                  <a:tcPr marL="91440" marR="91440" anchor="ctr"/>
                </a:tc>
              </a:tr>
              <a:tr h="243840">
                <a:tc vMerge="1">
                  <a:txBody>
                    <a:bodyPr vert="horz" lIns="91440" tIns="45720" rIns="91440" bIns="45720" anchor="ctr" anchorCtr="0"/>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3-7.</a:t>
                      </a:r>
                      <a:r>
                        <a:rPr lang="ko-KR" altLang="en-US" sz="1000"/>
                        <a:t> 기타 추가 기능 </a:t>
                      </a:r>
                      <a:r>
                        <a:rPr lang="en-US" altLang="ko-KR" sz="1000"/>
                        <a:t>-</a:t>
                      </a:r>
                      <a:r>
                        <a:rPr lang="ko-KR" altLang="en-US" sz="1000"/>
                        <a:t> 통계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StatsDetailActivity.java</a:t>
                      </a:r>
                      <a:r>
                        <a:rPr lang="ko-KR" altLang="en-US" sz="1000"/>
                        <a:t>의 </a:t>
                      </a:r>
                      <a:r>
                        <a:rPr lang="en-US" altLang="ko-KR" sz="1000"/>
                        <a:t>fetchStats()</a:t>
                      </a:r>
                      <a:endParaRPr lang="en-US" altLang="ko-KR" sz="1000"/>
                    </a:p>
                  </a:txBody>
                  <a:tcPr marL="91440" marR="91440" anchor="ctr"/>
                </a:tc>
              </a:tr>
              <a:tr h="243840">
                <a:tc vMerge="1">
                  <a:txBody>
                    <a:bodyPr vert="horz" lIns="91440" tIns="45720" rIns="91440" bIns="45720" anchor="ctr" anchorCtr="0"/>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3-8.</a:t>
                      </a:r>
                      <a:r>
                        <a:rPr lang="ko-KR" altLang="en-US" sz="1000"/>
                        <a:t> 기타 추가 기능 </a:t>
                      </a:r>
                      <a:r>
                        <a:rPr lang="en-US" altLang="ko-KR" sz="1000"/>
                        <a:t>-</a:t>
                      </a:r>
                      <a:r>
                        <a:rPr lang="ko-KR" altLang="en-US" sz="1000"/>
                        <a:t> 처리 완료 체크 여부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ImageAdapter.java</a:t>
                      </a:r>
                      <a:r>
                        <a:rPr lang="ko-KR" altLang="en-US" sz="1000"/>
                        <a:t>의 </a:t>
                      </a:r>
                      <a:r>
                        <a:rPr lang="en-US" altLang="ko-KR" sz="1000"/>
                        <a:t> onBindViewHolder</a:t>
                      </a:r>
                      <a:endParaRPr lang="en-US" altLang="ko-KR" sz="1000"/>
                    </a:p>
                  </a:txBody>
                  <a:tcPr marL="91440" marR="91440" anchor="ctr"/>
                </a:tc>
              </a:tr>
            </a:tbl>
          </a:graphicData>
        </a:graphic>
      </p:graphicFrame>
    </p:spTree>
    <p:extLst>
      <p:ext uri="{BB962C8B-B14F-4D97-AF65-F5344CB8AC3E}">
        <p14:creationId xmlns:p14="http://schemas.microsoft.com/office/powerpoint/2010/main" val="1530985608"/>
      </p:ext>
    </p:extLst>
  </p:cSld>
  <p:clrMapOvr>
    <a:masterClrMapping/>
  </p:clrMapOvr>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C953FC-8DC7-DEB6-AC4F-171A8F72DA45}"/>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1. Edge System(Python </a:t>
            </a:r>
            <a:r>
              <a:rPr lang="ko-KR" altLang="en-US" sz="2000" dirty="0">
                <a:solidFill>
                  <a:schemeClr val="tx2"/>
                </a:solidFill>
              </a:rPr>
              <a:t>기반</a:t>
            </a:r>
            <a:r>
              <a:rPr lang="en-US" altLang="ko-KR" sz="2000" dirty="0">
                <a:solidFill>
                  <a:schemeClr val="tx2"/>
                </a:solidFill>
              </a:rPr>
              <a:t>, </a:t>
            </a:r>
            <a:r>
              <a:rPr lang="ko-KR" altLang="en-US" sz="2000" dirty="0">
                <a:solidFill>
                  <a:schemeClr val="tx2"/>
                </a:solidFill>
              </a:rPr>
              <a:t>공통</a:t>
            </a:r>
            <a:r>
              <a:rPr lang="en-US" altLang="ko-KR" sz="2000" dirty="0">
                <a:solidFill>
                  <a:schemeClr val="tx2"/>
                </a:solidFill>
              </a:rPr>
              <a:t>)</a:t>
            </a:r>
            <a:endParaRPr kumimoji="1" lang="ko-KR" altLang="en-US" dirty="0"/>
          </a:p>
        </p:txBody>
      </p:sp>
      <p:sp>
        <p:nvSpPr>
          <p:cNvPr id="3" name="내용 개체 틀 2"/>
          <p:cNvSpPr>
            <a:spLocks noGrp="1"/>
          </p:cNvSpPr>
          <p:nvPr>
            <p:ph sz="half" idx="2"/>
          </p:nvPr>
        </p:nvSpPr>
        <p:spPr>
          <a:xfrm>
            <a:off x="495300" y="1143000"/>
            <a:ext cx="4309110" cy="2838450"/>
          </a:xfrm>
        </p:spPr>
        <p:txBody>
          <a:bodyPr/>
          <a:lstStyle/>
          <a:p>
            <a:pPr marL="12065" lvl="0">
              <a:lnSpc>
                <a:spcPct val="100000"/>
              </a:lnSpc>
              <a:spcBef>
                <a:spcPts val="104"/>
              </a:spcBef>
              <a:tabLst>
                <a:tab pos="299720" algn="l"/>
              </a:tabLst>
              <a:defRPr/>
            </a:pPr>
            <a:r>
              <a:rPr lang="en" altLang="ko-KR" sz="1400" spc="-5">
                <a:solidFill>
                  <a:srgbClr val="558ed5"/>
                </a:solidFill>
                <a:latin typeface="+mn-ea"/>
                <a:cs typeface="맑은 고딕"/>
              </a:rPr>
              <a:t>1-1. YoloV5 pretrained model </a:t>
            </a:r>
            <a:r>
              <a:rPr lang="ko-KR" altLang="en-US" sz="1400" spc="-5">
                <a:solidFill>
                  <a:srgbClr val="558ed5"/>
                </a:solidFill>
                <a:latin typeface="+mn-ea"/>
                <a:cs typeface="맑은 고딕"/>
              </a:rPr>
              <a:t>사용</a:t>
            </a:r>
            <a:r>
              <a:rPr lang="en-US" altLang="ko-KR" sz="1400" b="1" spc="-5">
                <a:solidFill>
                  <a:srgbClr val="558ed5"/>
                </a:solidFill>
                <a:latin typeface="+mn-ea"/>
                <a:cs typeface="맑은 고딕"/>
              </a:rPr>
              <a:t> (</a:t>
            </a:r>
            <a:r>
              <a:rPr lang="ko-KR" altLang="en-US" sz="1400" b="1" spc="-5">
                <a:solidFill>
                  <a:srgbClr val="558ed5"/>
                </a:solidFill>
                <a:latin typeface="+mn-ea"/>
                <a:cs typeface="맑은 고딕"/>
              </a:rPr>
              <a:t>대체 가능 함</a:t>
            </a:r>
            <a:r>
              <a:rPr lang="en-US" altLang="ko-KR" sz="1400" b="1" spc="-5">
                <a:solidFill>
                  <a:srgbClr val="558ed5"/>
                </a:solidFill>
                <a:latin typeface="+mn-ea"/>
                <a:cs typeface="맑은 고딕"/>
              </a:rPr>
              <a:t>)</a:t>
            </a:r>
            <a:r>
              <a:rPr lang="ko-KR" altLang="en-US" sz="1400" spc="-5">
                <a:solidFill>
                  <a:srgbClr val="558ed5"/>
                </a:solidFill>
                <a:latin typeface="+mn-ea"/>
                <a:cs typeface="맑은 고딕"/>
              </a:rPr>
              <a:t> </a:t>
            </a:r>
            <a:endParaRPr lang="ko-KR" altLang="en-US" sz="14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lang="en-US" altLang="ko-KR" sz="1200" spc="-5">
                <a:solidFill>
                  <a:schemeClr val="tx1"/>
                </a:solidFill>
                <a:latin typeface="+mn-ea"/>
                <a:cs typeface="맑은 고딕"/>
              </a:rPr>
              <a:t>YoloV5</a:t>
            </a:r>
            <a:r>
              <a:rPr lang="ko-KR" altLang="en-US" sz="1200" spc="-5">
                <a:solidFill>
                  <a:schemeClr val="tx1"/>
                </a:solidFill>
                <a:latin typeface="+mn-ea"/>
                <a:cs typeface="맑은 고딕"/>
              </a:rPr>
              <a:t> </a:t>
            </a:r>
            <a:r>
              <a:rPr lang="en-US" altLang="ko-KR" sz="1200" spc="-5">
                <a:solidFill>
                  <a:schemeClr val="tx1"/>
                </a:solidFill>
                <a:latin typeface="+mn-ea"/>
                <a:cs typeface="맑은 고딕"/>
              </a:rPr>
              <a:t>pretrained model</a:t>
            </a:r>
            <a:r>
              <a:rPr lang="ko-KR" altLang="en-US" sz="1200" spc="-5">
                <a:solidFill>
                  <a:schemeClr val="tx1"/>
                </a:solidFill>
                <a:latin typeface="+mn-ea"/>
                <a:cs typeface="맑은 고딕"/>
              </a:rPr>
              <a:t>을 사용하여 실시간 객체 탐지를 진행하였다</a:t>
            </a:r>
            <a:r>
              <a:rPr lang="en-US" altLang="ko-KR" sz="1200" spc="-5">
                <a:solidFill>
                  <a:schemeClr val="tx1"/>
                </a:solidFill>
                <a:latin typeface="+mn-ea"/>
                <a:cs typeface="맑은 고딕"/>
              </a:rPr>
              <a:t>.</a:t>
            </a:r>
            <a:r>
              <a:rPr lang="ko-KR" altLang="en-US" sz="1200" spc="-5">
                <a:solidFill>
                  <a:schemeClr val="tx1"/>
                </a:solidFill>
                <a:latin typeface="+mn-ea"/>
                <a:cs typeface="맑은 고딕"/>
              </a:rPr>
              <a:t> 카메라 영상에서 분리수거 오류 및 무단 투기된 쓰레기들을 감지하는 역할을 한다</a:t>
            </a:r>
            <a:r>
              <a:rPr lang="en-US" altLang="ko-KR" sz="1200" spc="-5">
                <a:solidFill>
                  <a:schemeClr val="tx1"/>
                </a:solidFill>
                <a:latin typeface="+mn-ea"/>
                <a:cs typeface="맑은 고딕"/>
              </a:rPr>
              <a:t>.</a:t>
            </a:r>
            <a:endParaRPr lang="en-US" altLang="ko-KR" sz="1200" spc="-5">
              <a:solidFill>
                <a:schemeClr val="tx1"/>
              </a:solidFill>
              <a:latin typeface="+mn-ea"/>
              <a:cs typeface="맑은 고딕"/>
            </a:endParaRPr>
          </a:p>
          <a:p>
            <a:pPr marL="403225" lvl="1" indent="0">
              <a:lnSpc>
                <a:spcPct val="100000"/>
              </a:lnSpc>
              <a:spcBef>
                <a:spcPts val="1440"/>
              </a:spcBef>
              <a:buNone/>
              <a:tabLst>
                <a:tab pos="690880" algn="l"/>
                <a:tab pos="691515" algn="l"/>
              </a:tabLst>
              <a:defRPr/>
            </a:pPr>
            <a:endParaRPr lang="ko-KR" altLang="en-US" sz="120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en-US" altLang="ko-KR" sz="1200" i="1"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en-US" altLang="ko-KR" sz="1200" i="1"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2466975"/>
          </a:xfrm>
        </p:spPr>
        <p:txBody>
          <a:bodyPr/>
          <a:lstStyle/>
          <a:p>
            <a:pPr marL="12065" lvl="0">
              <a:lnSpc>
                <a:spcPct val="100000"/>
              </a:lnSpc>
              <a:spcBef>
                <a:spcPts val="104"/>
              </a:spcBef>
              <a:tabLst>
                <a:tab pos="299720" algn="l"/>
              </a:tabLst>
              <a:defRPr/>
            </a:pPr>
            <a:r>
              <a:rPr lang="en" altLang="ko-KR" sz="1400" spc="-5">
                <a:solidFill>
                  <a:srgbClr val="558ed5"/>
                </a:solidFill>
                <a:latin typeface="+mn-ea"/>
                <a:cs typeface="맑은 고딕"/>
              </a:rPr>
              <a:t>1-2. Ms coco </a:t>
            </a:r>
            <a:r>
              <a:rPr lang="ko-KR" altLang="en-US" sz="1400" spc="-5">
                <a:solidFill>
                  <a:srgbClr val="558ed5"/>
                </a:solidFill>
                <a:latin typeface="+mn-ea"/>
                <a:cs typeface="맑은 고딕"/>
              </a:rPr>
              <a:t>훈련데이터 기준 검출 객체 </a:t>
            </a:r>
            <a:r>
              <a:rPr lang="en-US" altLang="ko-KR" sz="1400" spc="-5">
                <a:solidFill>
                  <a:srgbClr val="558ed5"/>
                </a:solidFill>
                <a:latin typeface="+mn-ea"/>
                <a:cs typeface="맑은 고딕"/>
              </a:rPr>
              <a:t>(</a:t>
            </a:r>
            <a:r>
              <a:rPr lang="en" altLang="ko-KR" sz="1400" spc="-5">
                <a:solidFill>
                  <a:srgbClr val="558ed5"/>
                </a:solidFill>
                <a:latin typeface="+mn-ea"/>
                <a:cs typeface="맑은 고딕"/>
              </a:rPr>
              <a:t>Classes) : 80</a:t>
            </a:r>
            <a:r>
              <a:rPr lang="ko-KR" altLang="en-US" sz="1400" spc="-5">
                <a:solidFill>
                  <a:srgbClr val="558ed5"/>
                </a:solidFill>
                <a:latin typeface="+mn-ea"/>
                <a:cs typeface="맑은 고딕"/>
              </a:rPr>
              <a:t>가지 객체 검출 기능</a:t>
            </a:r>
            <a:r>
              <a:rPr lang="en-US" altLang="ko-KR" sz="1400" b="1" spc="-5">
                <a:solidFill>
                  <a:srgbClr val="558ed5"/>
                </a:solidFill>
                <a:latin typeface="+mn-ea"/>
                <a:cs typeface="맑은 고딕"/>
              </a:rPr>
              <a:t>(</a:t>
            </a:r>
            <a:r>
              <a:rPr lang="ko-KR" altLang="en-US" sz="1400" b="1" spc="-5">
                <a:solidFill>
                  <a:srgbClr val="558ed5"/>
                </a:solidFill>
                <a:latin typeface="+mn-ea"/>
                <a:cs typeface="맑은 고딕"/>
              </a:rPr>
              <a:t>대체 가능 함</a:t>
            </a:r>
            <a:r>
              <a:rPr lang="en-US" altLang="ko-KR" sz="1400" b="1" spc="-5">
                <a:solidFill>
                  <a:srgbClr val="558ed5"/>
                </a:solidFill>
                <a:latin typeface="+mn-ea"/>
                <a:cs typeface="맑은 고딕"/>
              </a:rPr>
              <a:t>)</a:t>
            </a:r>
            <a:endParaRPr lang="en-US" altLang="ko-KR" sz="1200" i="0" spc="-5">
              <a:solidFill>
                <a:schemeClr val="tx1"/>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700" i="0" spc="-5">
                <a:solidFill>
                  <a:schemeClr val="tx1"/>
                </a:solidFill>
                <a:latin typeface="+mn-ea"/>
                <a:cs typeface="맑은 고딕"/>
              </a:rPr>
              <a:t>MS coco 기준 검출 객체 중 다음과 같은 항목들을 감지한다. 의류(tie, handbag, suitcase), 생활용품(umbrella), 기타 쓰레기(baseball bat, skateboard, baseballglove, tennis racket), 생활쓰레기(bottle, wine glass, cup, fork, knife, spoon, bowl), 음식물쓰레기(banana, apple, sandwich, orange, broccoli, carrot, hot dog, pizza, cake)가 감지되면 분리수거 오류로 간주하고, chair, bicycle, dining table, tv, laptop 항목이 감지되면 무단 투기 감지로 간주한다</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en-US" altLang="ko-KR" sz="1200" i="1"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en-US" altLang="ko-KR" sz="1200" i="1"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lvl="0">
              <a:defRPr/>
            </a:pPr>
            <a:endParaRPr kumimoji="1" lang="ko-KR" altLang="en-US" sz="800"/>
          </a:p>
        </p:txBody>
      </p:sp>
      <p:sp>
        <p:nvSpPr>
          <p:cNvPr id="5" name="내용 개체 틀 2"/>
          <p:cNvSpPr txBox="1"/>
          <p:nvPr/>
        </p:nvSpPr>
        <p:spPr>
          <a:xfrm>
            <a:off x="458118" y="4038600"/>
            <a:ext cx="4309110" cy="2895600"/>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1-3. </a:t>
            </a:r>
            <a:r>
              <a:rPr lang="ko-KR" altLang="en-US" sz="1400" kern="0" spc="-5">
                <a:solidFill>
                  <a:srgbClr val="558ed5"/>
                </a:solidFill>
                <a:latin typeface="+mn-ea"/>
                <a:cs typeface="맑은 고딕"/>
              </a:rPr>
              <a:t>한 종류의 객체를 동일한 객체로 가능한 </a:t>
            </a:r>
            <a:r>
              <a:rPr lang="en" altLang="ko-KR" sz="1400" kern="0" spc="-5">
                <a:solidFill>
                  <a:srgbClr val="558ed5"/>
                </a:solidFill>
                <a:latin typeface="+mn-ea"/>
                <a:cs typeface="맑은 고딕"/>
              </a:rPr>
              <a:t>Change Detection</a:t>
            </a:r>
            <a:r>
              <a:rPr lang="en-US" altLang="ko-KR" sz="1400" b="1" kern="0" spc="-5">
                <a:solidFill>
                  <a:srgbClr val="558ed5"/>
                </a:solidFill>
                <a:latin typeface="+mn-ea"/>
                <a:cs typeface="맑은 고딕"/>
              </a:rPr>
              <a:t> (</a:t>
            </a:r>
            <a:r>
              <a:rPr lang="ko-KR" altLang="en-US" sz="1400" b="1" kern="0" spc="-5">
                <a:solidFill>
                  <a:srgbClr val="558ed5"/>
                </a:solidFill>
                <a:latin typeface="+mn-ea"/>
                <a:cs typeface="맑은 고딕"/>
              </a:rPr>
              <a:t>대체 가능 함</a:t>
            </a:r>
            <a:r>
              <a:rPr lang="en-US" altLang="ko-KR" sz="1400" b="1" kern="0" spc="-5">
                <a:solidFill>
                  <a:srgbClr val="558ed5"/>
                </a:solidFill>
                <a:latin typeface="+mn-ea"/>
                <a:cs typeface="맑은 고딕"/>
              </a:rPr>
              <a:t>)</a:t>
            </a:r>
            <a:r>
              <a:rPr lang="ko-KR" altLang="en-US" sz="1400" kern="0" spc="-5">
                <a:solidFill>
                  <a:srgbClr val="558ed5"/>
                </a:solidFill>
                <a:latin typeface="+mn-ea"/>
                <a:cs typeface="맑은 고딕"/>
              </a:rPr>
              <a:t> </a:t>
            </a:r>
            <a:endParaRPr lang="ko-KR" altLang="en-US" sz="1400" kern="0" spc="-5">
              <a:solidFill>
                <a:srgbClr val="558ed5"/>
              </a:solidFill>
              <a:latin typeface="+mn-ea"/>
              <a:cs typeface="맑은 고딕"/>
            </a:endParaRPr>
          </a:p>
          <a:p>
            <a:pPr marL="690880" lvl="1" indent="-287655" latinLnBrk="0">
              <a:spcBef>
                <a:spcPts val="1440"/>
              </a:spcBef>
              <a:buFontTx/>
              <a:buChar char="-"/>
              <a:tabLst>
                <a:tab pos="690880" algn="l"/>
                <a:tab pos="691515" algn="l"/>
              </a:tabLst>
              <a:defRPr/>
            </a:pPr>
            <a:r>
              <a:rPr lang="en-US" altLang="ko-KR" sz="1000" b="0" i="0" kern="0" spc="-5">
                <a:solidFill>
                  <a:schemeClr val="tx1"/>
                </a:solidFill>
                <a:latin typeface="+mn-ea"/>
                <a:cs typeface="맑은 고딕"/>
              </a:rPr>
              <a:t>프레임 간 객체 탐지 결과를 비교하여 이전 프레임에는 존재하지 않았으나 현재 프레임에서 새롭게 등장한 객체 클래스의 변화</a:t>
            </a:r>
            <a:r>
              <a:rPr lang="ko-KR" altLang="en-US" sz="1000" b="0" i="0" kern="0" spc="-5">
                <a:solidFill>
                  <a:schemeClr val="tx1"/>
                </a:solidFill>
                <a:latin typeface="+mn-ea"/>
                <a:cs typeface="맑은 고딕"/>
              </a:rPr>
              <a:t>만을</a:t>
            </a:r>
            <a:r>
              <a:rPr lang="en-US" altLang="ko-KR" sz="1000" b="0" i="0" kern="0" spc="-5">
                <a:solidFill>
                  <a:schemeClr val="tx1"/>
                </a:solidFill>
                <a:latin typeface="+mn-ea"/>
                <a:cs typeface="맑은 고딕"/>
              </a:rPr>
              <a:t> 감지한다.</a:t>
            </a:r>
            <a:r>
              <a:rPr lang="ko-KR" altLang="en-US" sz="1000" b="0" i="0" kern="0" spc="-5">
                <a:solidFill>
                  <a:schemeClr val="tx1"/>
                </a:solidFill>
                <a:latin typeface="+mn-ea"/>
                <a:cs typeface="맑은 고딕"/>
              </a:rPr>
              <a:t> 이로 중복 알림 및 운영 부담을 감소시킨다 </a:t>
            </a:r>
            <a:r>
              <a:rPr lang="en-US" altLang="ko-KR" sz="1000" b="0" i="0" kern="0" spc="-5">
                <a:solidFill>
                  <a:schemeClr val="tx1"/>
                </a:solidFill>
                <a:latin typeface="+mn-ea"/>
                <a:cs typeface="맑은 고딕"/>
              </a:rPr>
              <a:t>(</a:t>
            </a:r>
            <a:r>
              <a:rPr lang="ko-KR" altLang="en-US" sz="1000" b="0" i="0" kern="0" spc="-5">
                <a:solidFill>
                  <a:schemeClr val="tx1"/>
                </a:solidFill>
                <a:latin typeface="+mn-ea"/>
                <a:cs typeface="맑은 고딕"/>
              </a:rPr>
              <a:t>하단은 실제로 테스트 해본 결과</a:t>
            </a:r>
            <a:r>
              <a:rPr lang="en-US" altLang="ko-KR" sz="1000" b="0" i="0" kern="0" spc="-5">
                <a:solidFill>
                  <a:schemeClr val="tx1"/>
                </a:solidFill>
                <a:latin typeface="+mn-ea"/>
                <a:cs typeface="맑은 고딕"/>
              </a:rPr>
              <a:t>.</a:t>
            </a:r>
            <a:r>
              <a:rPr lang="ko-KR" altLang="en-US" sz="1000" b="0" i="0" kern="0" spc="-5">
                <a:solidFill>
                  <a:schemeClr val="tx1"/>
                </a:solidFill>
                <a:latin typeface="+mn-ea"/>
                <a:cs typeface="맑은 고딕"/>
              </a:rPr>
              <a:t> </a:t>
            </a:r>
            <a:r>
              <a:rPr lang="en-US" altLang="ko-KR" sz="1000" b="0" i="0" kern="0" spc="-5">
                <a:solidFill>
                  <a:schemeClr val="tx1"/>
                </a:solidFill>
                <a:latin typeface="+mn-ea"/>
                <a:cs typeface="맑은 고딕"/>
              </a:rPr>
              <a:t>change</a:t>
            </a:r>
            <a:r>
              <a:rPr lang="ko-KR" altLang="en-US" sz="1000" b="0" i="0" kern="0" spc="-5">
                <a:solidFill>
                  <a:schemeClr val="tx1"/>
                </a:solidFill>
                <a:latin typeface="+mn-ea"/>
                <a:cs typeface="맑은 고딕"/>
              </a:rPr>
              <a:t>만 </a:t>
            </a:r>
            <a:r>
              <a:rPr lang="en-US" altLang="ko-KR" sz="1000" b="0" i="0" kern="0" spc="-5">
                <a:solidFill>
                  <a:schemeClr val="tx1"/>
                </a:solidFill>
                <a:latin typeface="+mn-ea"/>
                <a:cs typeface="맑은 고딕"/>
              </a:rPr>
              <a:t>detection </a:t>
            </a:r>
            <a:r>
              <a:rPr lang="ko-KR" altLang="en-US" sz="1000" b="0" i="0" kern="0" spc="-5">
                <a:solidFill>
                  <a:schemeClr val="tx1"/>
                </a:solidFill>
                <a:latin typeface="+mn-ea"/>
                <a:cs typeface="맑은 고딕"/>
              </a:rPr>
              <a:t>하여 </a:t>
            </a:r>
            <a:r>
              <a:rPr lang="en-US" altLang="ko-KR" sz="1000" b="0" i="0" kern="0" spc="-5">
                <a:solidFill>
                  <a:schemeClr val="tx1"/>
                </a:solidFill>
                <a:latin typeface="+mn-ea"/>
                <a:cs typeface="맑은 고딕"/>
              </a:rPr>
              <a:t>changedetection</a:t>
            </a:r>
            <a:r>
              <a:rPr lang="ko-KR" altLang="en-US" sz="1000" b="0" i="0" kern="0" spc="-5">
                <a:solidFill>
                  <a:schemeClr val="tx1"/>
                </a:solidFill>
                <a:latin typeface="+mn-ea"/>
                <a:cs typeface="맑은 고딕"/>
              </a:rPr>
              <a:t>이 원활하게 작동하였음</a:t>
            </a:r>
            <a:r>
              <a:rPr lang="en-US" altLang="ko-KR" sz="1000" b="0" i="0" kern="0" spc="-5">
                <a:solidFill>
                  <a:schemeClr val="tx1"/>
                </a:solidFill>
                <a:latin typeface="+mn-ea"/>
                <a:cs typeface="맑은 고딕"/>
              </a:rPr>
              <a:t>.)</a:t>
            </a:r>
            <a:endParaRPr lang="en-US" altLang="ko-KR" sz="1000" b="0" i="0" kern="0" spc="-5">
              <a:solidFill>
                <a:schemeClr val="tx1"/>
              </a:solidFill>
              <a:latin typeface="+mn-ea"/>
              <a:cs typeface="맑은 고딕"/>
            </a:endParaRPr>
          </a:p>
          <a:p>
            <a:pPr marL="690880" lvl="1" indent="-287655" latinLnBrk="0">
              <a:spcBef>
                <a:spcPts val="1440"/>
              </a:spcBef>
              <a:buFontTx/>
              <a:buChar char="-"/>
              <a:tabLst>
                <a:tab pos="690880" algn="l"/>
                <a:tab pos="691515" algn="l"/>
              </a:tabLst>
              <a:defRPr/>
            </a:pPr>
            <a:endParaRPr lang="ko-KR" altLang="en-US" sz="1200" b="0" i="0" kern="0" spc="-5">
              <a:solidFill>
                <a:schemeClr val="tx1"/>
              </a:solidFill>
              <a:latin typeface="+mn-ea"/>
              <a:cs typeface="맑은 고딕"/>
            </a:endParaRPr>
          </a:p>
          <a:p>
            <a:pPr marL="403225" lvl="1" indent="0" latinLnBrk="0">
              <a:spcBef>
                <a:spcPts val="1440"/>
              </a:spcBef>
              <a:buFontTx/>
              <a:buNone/>
              <a:tabLst>
                <a:tab pos="690880" algn="l"/>
                <a:tab pos="691515" algn="l"/>
              </a:tabLst>
              <a:defRPr/>
            </a:pPr>
            <a:endParaRPr lang="en-US" altLang="ko-KR" sz="1200" i="1" kern="0"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latinLnBrk="0">
              <a:spcBef>
                <a:spcPts val="1440"/>
              </a:spcBef>
              <a:buFontTx/>
              <a:buChar char="-"/>
              <a:tabLst>
                <a:tab pos="690880" algn="l"/>
                <a:tab pos="691515" algn="l"/>
              </a:tabLst>
              <a:defRPr/>
            </a:pPr>
            <a:endParaRPr lang="ko-KR" altLang="en-US" sz="800" kern="0">
              <a:latin typeface="+mn-ea"/>
              <a:cs typeface="굴림"/>
            </a:endParaRPr>
          </a:p>
          <a:p>
            <a:pPr lvl="0" latinLnBrk="0">
              <a:defRPr/>
            </a:pPr>
            <a:endParaRPr kumimoji="1" lang="ko-KR" altLang="en-US" sz="800" kern="0"/>
          </a:p>
        </p:txBody>
      </p:sp>
      <p:sp>
        <p:nvSpPr>
          <p:cNvPr id="6" name="내용 개체 틀 3"/>
          <p:cNvSpPr txBox="1"/>
          <p:nvPr/>
        </p:nvSpPr>
        <p:spPr>
          <a:xfrm>
            <a:off x="5064408" y="4038600"/>
            <a:ext cx="4309110" cy="1495425"/>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1-4. </a:t>
            </a:r>
            <a:r>
              <a:rPr lang="ko-KR" altLang="en-US" sz="1400" kern="0" spc="-5">
                <a:solidFill>
                  <a:srgbClr val="558ed5"/>
                </a:solidFill>
                <a:latin typeface="+mn-ea"/>
                <a:cs typeface="맑은 고딕"/>
              </a:rPr>
              <a:t>게시를 위한 </a:t>
            </a:r>
            <a:r>
              <a:rPr lang="en" altLang="ko-KR" sz="1400" kern="0" spc="-5">
                <a:solidFill>
                  <a:srgbClr val="558ed5"/>
                </a:solidFill>
                <a:latin typeface="+mn-ea"/>
                <a:cs typeface="맑은 고딕"/>
              </a:rPr>
              <a:t>HTTP Restfull API </a:t>
            </a:r>
            <a:r>
              <a:rPr lang="ko-KR" altLang="en-US" sz="1400" kern="0" spc="-5">
                <a:solidFill>
                  <a:srgbClr val="558ed5"/>
                </a:solidFill>
                <a:latin typeface="+mn-ea"/>
                <a:cs typeface="맑은 고딕"/>
              </a:rPr>
              <a:t>사용</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공통</a:t>
            </a:r>
            <a:r>
              <a:rPr lang="en-US" altLang="ko-KR" sz="1400" kern="0" spc="-5">
                <a:solidFill>
                  <a:srgbClr val="558ed5"/>
                </a:solidFill>
                <a:latin typeface="+mn-ea"/>
                <a:cs typeface="맑은 고딕"/>
              </a:rPr>
              <a:t>)</a:t>
            </a:r>
            <a:endParaRPr lang="ko-KR" altLang="en-US" sz="1400" i="1" kern="0">
              <a:solidFill>
                <a:srgbClr val="ff0000"/>
              </a:solidFill>
              <a:latin typeface="+mn-ea"/>
              <a:cs typeface="맑은 고딕"/>
            </a:endParaRPr>
          </a:p>
          <a:p>
            <a:pPr marL="690880" lvl="1" indent="-287655" latinLnBrk="0">
              <a:spcBef>
                <a:spcPts val="1440"/>
              </a:spcBef>
              <a:buFontTx/>
              <a:buChar char="-"/>
              <a:tabLst>
                <a:tab pos="690880" algn="l"/>
                <a:tab pos="691515" algn="l"/>
              </a:tabLst>
              <a:defRPr/>
            </a:pPr>
            <a:r>
              <a:rPr lang="ko-KR" altLang="en-US" sz="1000" i="0" kern="0" spc="-5">
                <a:solidFill>
                  <a:schemeClr val="tx1"/>
                </a:solidFill>
                <a:latin typeface="+mn-ea"/>
                <a:cs typeface="맑은 고딕"/>
              </a:rPr>
              <a:t>장고 서버의 rest api를 이용하여 서버에 게시한다</a:t>
            </a:r>
            <a:r>
              <a:rPr lang="en-US" altLang="ko-KR" sz="1000" i="0" kern="0" spc="-5">
                <a:solidFill>
                  <a:schemeClr val="tx1"/>
                </a:solidFill>
                <a:latin typeface="+mn-ea"/>
                <a:cs typeface="맑은 고딕"/>
              </a:rPr>
              <a:t>.</a:t>
            </a:r>
            <a:r>
              <a:rPr lang="ko-KR" altLang="en-US" sz="1000" i="0" kern="0" spc="-5">
                <a:solidFill>
                  <a:schemeClr val="tx1"/>
                </a:solidFill>
                <a:latin typeface="+mn-ea"/>
                <a:cs typeface="맑은 고딕"/>
              </a:rPr>
              <a:t> 분리수거 오류로 감지된 항목의 경우 "분리수거 오류 감지"라는 제목으로, 그리고 무단 투기로 감지된 항목의 경우 "무단 투기 감지"라는 제목으로 게시하며, 본문에는 감지된 항목들을 나열한다</a:t>
            </a:r>
            <a:endParaRPr lang="en-US" altLang="ko-KR" sz="1200" i="1" kern="0"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lvl="0" latinLnBrk="0">
              <a:defRPr/>
            </a:pPr>
            <a:endParaRPr kumimoji="1" lang="ko-KR" altLang="en-US" sz="800" kern="0"/>
          </a:p>
        </p:txBody>
      </p:sp>
      <p:pic>
        <p:nvPicPr>
          <p:cNvPr id="8" name="그림 7"/>
          <p:cNvPicPr>
            <a:picLocks noChangeAspect="1"/>
          </p:cNvPicPr>
          <p:nvPr/>
        </p:nvPicPr>
        <p:blipFill rotWithShape="1">
          <a:blip r:embed="rId2"/>
          <a:stretch>
            <a:fillRect/>
          </a:stretch>
        </p:blipFill>
        <p:spPr>
          <a:xfrm>
            <a:off x="304800" y="2174982"/>
            <a:ext cx="1809493" cy="1482617"/>
          </a:xfrm>
          <a:prstGeom prst="rect">
            <a:avLst/>
          </a:prstGeom>
        </p:spPr>
      </p:pic>
      <p:pic>
        <p:nvPicPr>
          <p:cNvPr id="9" name="그림 8"/>
          <p:cNvPicPr>
            <a:picLocks noChangeAspect="1"/>
          </p:cNvPicPr>
          <p:nvPr/>
        </p:nvPicPr>
        <p:blipFill rotWithShape="1">
          <a:blip r:embed="rId3"/>
          <a:stretch>
            <a:fillRect/>
          </a:stretch>
        </p:blipFill>
        <p:spPr>
          <a:xfrm>
            <a:off x="2249548" y="2133600"/>
            <a:ext cx="2725247" cy="1506901"/>
          </a:xfrm>
          <a:prstGeom prst="rect">
            <a:avLst/>
          </a:prstGeom>
        </p:spPr>
      </p:pic>
      <p:pic>
        <p:nvPicPr>
          <p:cNvPr id="10" name="그림 9"/>
          <p:cNvPicPr>
            <a:picLocks noChangeAspect="1"/>
          </p:cNvPicPr>
          <p:nvPr/>
        </p:nvPicPr>
        <p:blipFill rotWithShape="1">
          <a:blip r:embed="rId4"/>
          <a:stretch>
            <a:fillRect/>
          </a:stretch>
        </p:blipFill>
        <p:spPr>
          <a:xfrm>
            <a:off x="5224117" y="2483354"/>
            <a:ext cx="2243483" cy="1250445"/>
          </a:xfrm>
          <a:prstGeom prst="rect">
            <a:avLst/>
          </a:prstGeom>
        </p:spPr>
      </p:pic>
      <p:pic>
        <p:nvPicPr>
          <p:cNvPr id="13" name="그림 12"/>
          <p:cNvPicPr>
            <a:picLocks noChangeAspect="1"/>
          </p:cNvPicPr>
          <p:nvPr/>
        </p:nvPicPr>
        <p:blipFill rotWithShape="1">
          <a:blip r:embed="rId5"/>
          <a:stretch>
            <a:fillRect/>
          </a:stretch>
        </p:blipFill>
        <p:spPr>
          <a:xfrm>
            <a:off x="152400" y="5436739"/>
            <a:ext cx="1730100" cy="1421260"/>
          </a:xfrm>
          <a:prstGeom prst="rect">
            <a:avLst/>
          </a:prstGeom>
        </p:spPr>
      </p:pic>
      <p:pic>
        <p:nvPicPr>
          <p:cNvPr id="15" name="그림 14"/>
          <p:cNvPicPr>
            <a:picLocks noChangeAspect="1"/>
          </p:cNvPicPr>
          <p:nvPr/>
        </p:nvPicPr>
        <p:blipFill rotWithShape="1">
          <a:blip r:embed="rId6"/>
          <a:stretch>
            <a:fillRect/>
          </a:stretch>
        </p:blipFill>
        <p:spPr>
          <a:xfrm>
            <a:off x="7510117" y="2330954"/>
            <a:ext cx="2165247" cy="1594235"/>
          </a:xfrm>
          <a:prstGeom prst="rect">
            <a:avLst/>
          </a:prstGeom>
        </p:spPr>
      </p:pic>
      <p:pic>
        <p:nvPicPr>
          <p:cNvPr id="17" name="그림 16"/>
          <p:cNvPicPr>
            <a:picLocks noChangeAspect="1"/>
          </p:cNvPicPr>
          <p:nvPr/>
        </p:nvPicPr>
        <p:blipFill rotWithShape="1">
          <a:blip r:embed="rId7"/>
          <a:stretch>
            <a:fillRect/>
          </a:stretch>
        </p:blipFill>
        <p:spPr>
          <a:xfrm>
            <a:off x="5240415" y="5046290"/>
            <a:ext cx="2227184" cy="1659310"/>
          </a:xfrm>
          <a:prstGeom prst="rect">
            <a:avLst/>
          </a:prstGeom>
        </p:spPr>
      </p:pic>
      <p:pic>
        <p:nvPicPr>
          <p:cNvPr id="19" name="그림 18"/>
          <p:cNvPicPr>
            <a:picLocks noChangeAspect="1"/>
          </p:cNvPicPr>
          <p:nvPr/>
        </p:nvPicPr>
        <p:blipFill rotWithShape="1">
          <a:blip r:embed="rId8"/>
          <a:stretch>
            <a:fillRect/>
          </a:stretch>
        </p:blipFill>
        <p:spPr>
          <a:xfrm>
            <a:off x="1951023" y="5417961"/>
            <a:ext cx="1935176" cy="1363838"/>
          </a:xfrm>
          <a:prstGeom prst="rect">
            <a:avLst/>
          </a:prstGeom>
        </p:spPr>
      </p:pic>
      <p:pic>
        <p:nvPicPr>
          <p:cNvPr id="21" name="그림 20"/>
          <p:cNvPicPr>
            <a:picLocks noChangeAspect="1"/>
          </p:cNvPicPr>
          <p:nvPr/>
        </p:nvPicPr>
        <p:blipFill rotWithShape="1">
          <a:blip r:embed="rId9"/>
          <a:stretch>
            <a:fillRect/>
          </a:stretch>
        </p:blipFill>
        <p:spPr>
          <a:xfrm>
            <a:off x="6934200" y="5075938"/>
            <a:ext cx="2785873" cy="1669536"/>
          </a:xfrm>
          <a:prstGeom prst="rect">
            <a:avLst/>
          </a:prstGeom>
        </p:spPr>
      </p:pic>
    </p:spTree>
    <p:extLst>
      <p:ext uri="{BB962C8B-B14F-4D97-AF65-F5344CB8AC3E}">
        <p14:creationId xmlns:p14="http://schemas.microsoft.com/office/powerpoint/2010/main" val="3209253724"/>
      </p:ext>
    </p:extLst>
  </p:cSld>
  <p:clrMapOvr>
    <a:masterClrMapping/>
  </p:clrMapOvr>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4DC8FF-D86E-578B-462B-9B4B30D60190}"/>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1. Edge System(Python </a:t>
            </a:r>
            <a:r>
              <a:rPr lang="ko-KR" altLang="en-US" sz="2000" dirty="0">
                <a:solidFill>
                  <a:schemeClr val="tx2"/>
                </a:solidFill>
              </a:rPr>
              <a:t>기반</a:t>
            </a:r>
            <a:r>
              <a:rPr lang="en-US" altLang="ko-KR" sz="2000" dirty="0">
                <a:solidFill>
                  <a:schemeClr val="tx2"/>
                </a:solidFill>
              </a:rPr>
              <a:t>, </a:t>
            </a:r>
            <a:r>
              <a:rPr lang="ko-KR" altLang="en-US" sz="2000" dirty="0">
                <a:solidFill>
                  <a:schemeClr val="tx2"/>
                </a:solidFill>
              </a:rPr>
              <a:t>공통</a:t>
            </a:r>
            <a:r>
              <a:rPr lang="en-US" altLang="ko-KR" sz="2000" dirty="0">
                <a:solidFill>
                  <a:schemeClr val="tx2"/>
                </a:solidFill>
              </a:rPr>
              <a:t>)</a:t>
            </a:r>
            <a:endParaRPr kumimoji="1" lang="ko-KR" altLang="en-US" dirty="0"/>
          </a:p>
        </p:txBody>
      </p:sp>
      <p:sp>
        <p:nvSpPr>
          <p:cNvPr id="3" name="내용 개체 틀 2"/>
          <p:cNvSpPr>
            <a:spLocks noGrp="1"/>
          </p:cNvSpPr>
          <p:nvPr>
            <p:ph sz="half" idx="2"/>
          </p:nvPr>
        </p:nvSpPr>
        <p:spPr>
          <a:xfrm>
            <a:off x="495300" y="1142999"/>
            <a:ext cx="4309110" cy="3552826"/>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1-5.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사용자 보안 기능</a:t>
            </a:r>
            <a:endParaRPr lang="ko-KR" altLang="en-US"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1" spc="-5">
                <a:solidFill>
                  <a:srgbClr val="ff0000"/>
                </a:solidFill>
                <a:latin typeface="+mn-ea"/>
                <a:cs typeface="맑은 고딕"/>
              </a:rPr>
              <a:t>-</a:t>
            </a:r>
            <a:r>
              <a:rPr lang="ko-KR" altLang="en-US" sz="1200" i="1" spc="-5">
                <a:solidFill>
                  <a:srgbClr val="ff0000"/>
                </a:solidFill>
                <a:latin typeface="+mn-ea"/>
                <a:cs typeface="맑은 고딕"/>
              </a:rPr>
              <a:t> </a:t>
            </a:r>
            <a:r>
              <a:rPr lang="ko-KR" altLang="en-US" sz="1200" i="0" spc="-5">
                <a:solidFill>
                  <a:schemeClr val="tx1"/>
                </a:solidFill>
                <a:latin typeface="+mn-ea"/>
                <a:cs typeface="맑은 고딕"/>
              </a:rPr>
              <a:t>로그인 로직을 추가</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a:t>
            </a:r>
            <a:r>
              <a:rPr lang="en-US" altLang="ko-KR" sz="1200" i="0" spc="-5">
                <a:solidFill>
                  <a:schemeClr val="tx1"/>
                </a:solidFill>
                <a:latin typeface="+mn-ea"/>
                <a:cs typeface="맑은 고딕"/>
              </a:rPr>
              <a:t>rest api</a:t>
            </a:r>
            <a:r>
              <a:rPr lang="ko-KR" altLang="en-US" sz="1200" i="0" spc="-5">
                <a:solidFill>
                  <a:schemeClr val="tx1"/>
                </a:solidFill>
                <a:latin typeface="+mn-ea"/>
                <a:cs typeface="맑은 고딕"/>
              </a:rPr>
              <a:t>를 전송할때 </a:t>
            </a:r>
            <a:r>
              <a:rPr lang="en-US" altLang="ko-KR" sz="1200" i="0" spc="-5">
                <a:solidFill>
                  <a:schemeClr val="tx1"/>
                </a:solidFill>
                <a:latin typeface="+mn-ea"/>
                <a:cs typeface="맑은 고딕"/>
              </a:rPr>
              <a:t>token </a:t>
            </a:r>
            <a:r>
              <a:rPr lang="ko-KR" altLang="en-US" sz="1200" i="0" spc="-5">
                <a:solidFill>
                  <a:schemeClr val="tx1"/>
                </a:solidFill>
                <a:latin typeface="+mn-ea"/>
                <a:cs typeface="맑은 고딕"/>
              </a:rPr>
              <a:t>기반 인증으로 서버와 통신하도록 하였다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기존 영역은 </a:t>
            </a:r>
            <a:r>
              <a:rPr lang="en-US" altLang="ko-KR" sz="1200" i="0" spc="-5">
                <a:solidFill>
                  <a:schemeClr val="tx1"/>
                </a:solidFill>
                <a:latin typeface="+mn-ea"/>
                <a:cs typeface="맑은 고딕"/>
              </a:rPr>
              <a:t>area1</a:t>
            </a:r>
            <a:r>
              <a:rPr lang="ko-KR" altLang="en-US" sz="1200" i="0" spc="-5">
                <a:solidFill>
                  <a:schemeClr val="tx1"/>
                </a:solidFill>
                <a:latin typeface="+mn-ea"/>
                <a:cs typeface="맑은 고딕"/>
              </a:rPr>
              <a:t>으로 지정하여 게시글이 업로드 되도록 하였으며</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이를 통하여 신고가 발생했을 경우 어느 지역에서 일어난 분리수거 오류</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무단 투기인지 특정할 수 있도록 하였다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이후 프로젝트에서 카메라를 추가할 시 </a:t>
            </a:r>
            <a:r>
              <a:rPr lang="en-US" altLang="ko-KR" sz="1200" i="0" spc="-5">
                <a:solidFill>
                  <a:schemeClr val="tx1"/>
                </a:solidFill>
                <a:latin typeface="+mn-ea"/>
                <a:cs typeface="맑은 고딕"/>
              </a:rPr>
              <a:t>area2, area3</a:t>
            </a:r>
            <a:r>
              <a:rPr lang="ko-KR" altLang="en-US" sz="1200" i="0" spc="-5">
                <a:solidFill>
                  <a:schemeClr val="tx1"/>
                </a:solidFill>
                <a:latin typeface="+mn-ea"/>
                <a:cs typeface="맑은 고딕"/>
              </a:rPr>
              <a:t> 등으로 명명하여 관리를 용이하게 할 수 있다</a:t>
            </a:r>
            <a:r>
              <a:rPr lang="en-US" altLang="ko-KR" sz="1200" i="0" spc="-5">
                <a:solidFill>
                  <a:schemeClr val="tx1"/>
                </a:solidFill>
                <a:latin typeface="+mn-ea"/>
                <a:cs typeface="맑은 고딕"/>
              </a:rPr>
              <a:t>.</a:t>
            </a:r>
            <a:endParaRPr lang="en-US" altLang="ko-KR" sz="1200" i="0" spc="-5">
              <a:solidFill>
                <a:schemeClr val="tx1"/>
              </a:solidFill>
              <a:latin typeface="+mn-ea"/>
              <a:cs typeface="맑은 고딕"/>
            </a:endParaRPr>
          </a:p>
          <a:p>
            <a:pPr marL="403225" lvl="1" indent="0">
              <a:lnSpc>
                <a:spcPct val="100000"/>
              </a:lnSpc>
              <a:spcBef>
                <a:spcPts val="1440"/>
              </a:spcBef>
              <a:buNone/>
              <a:tabLst>
                <a:tab pos="690880" algn="l"/>
                <a:tab pos="691515" algn="l"/>
              </a:tabLst>
              <a:defRPr/>
            </a:pPr>
            <a:endParaRPr lang="ko-KR" altLang="en-US" sz="1200" i="0" spc="-5">
              <a:solidFill>
                <a:schemeClr val="tx1"/>
              </a:solidFill>
              <a:latin typeface="+mn-ea"/>
              <a:cs typeface="맑은 고딕"/>
            </a:endParaRPr>
          </a:p>
          <a:p>
            <a:pPr marL="403225" lvl="1" indent="0">
              <a:lnSpc>
                <a:spcPct val="100000"/>
              </a:lnSpc>
              <a:spcBef>
                <a:spcPts val="1440"/>
              </a:spcBef>
              <a:buNone/>
              <a:tabLst>
                <a:tab pos="690880" algn="l"/>
                <a:tab pos="691515" algn="l"/>
              </a:tabLst>
              <a:defRPr/>
            </a:pP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b="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2999"/>
            <a:ext cx="4309110" cy="2095501"/>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1-6.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쿨다운 및 연속 게시 방지 기능</a:t>
            </a:r>
            <a:endParaRPr lang="ko-KR" altLang="en-US"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클래스별 쿨다운 기능을 구현하였다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같은 클래스에 대해 짧은 시간 이내 재게시를 금지하여 같은 클래스(예: banana)로 연속 게시되는 것을 방지하여 서버의 부하와 오탐을 줄였다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쿨다운 시간은 사용자의 편의에 따라 코드를 수정하여 변경할 수 있다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하단의 사진을 보면 짧은 시간 내에 여러 차례 인식되었음에도 서버에는 한번만 업로드 된 것을 알 수 있다</a:t>
            </a: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pic>
        <p:nvPicPr>
          <p:cNvPr id="5" name="그림 4"/>
          <p:cNvPicPr>
            <a:picLocks noChangeAspect="1"/>
          </p:cNvPicPr>
          <p:nvPr/>
        </p:nvPicPr>
        <p:blipFill rotWithShape="1">
          <a:blip r:embed="rId2"/>
          <a:stretch>
            <a:fillRect/>
          </a:stretch>
        </p:blipFill>
        <p:spPr>
          <a:xfrm>
            <a:off x="990600" y="2971800"/>
            <a:ext cx="3106135" cy="1543269"/>
          </a:xfrm>
          <a:prstGeom prst="rect">
            <a:avLst/>
          </a:prstGeom>
        </p:spPr>
      </p:pic>
      <p:pic>
        <p:nvPicPr>
          <p:cNvPr id="7" name="그림 6"/>
          <p:cNvPicPr>
            <a:picLocks noChangeAspect="1"/>
          </p:cNvPicPr>
          <p:nvPr/>
        </p:nvPicPr>
        <p:blipFill rotWithShape="1">
          <a:blip r:embed="rId3"/>
          <a:stretch>
            <a:fillRect/>
          </a:stretch>
        </p:blipFill>
        <p:spPr>
          <a:xfrm>
            <a:off x="5257800" y="2895600"/>
            <a:ext cx="2392453" cy="1997679"/>
          </a:xfrm>
          <a:prstGeom prst="rect">
            <a:avLst/>
          </a:prstGeom>
        </p:spPr>
      </p:pic>
      <p:pic>
        <p:nvPicPr>
          <p:cNvPr id="11" name="그림 10"/>
          <p:cNvPicPr>
            <a:picLocks noChangeAspect="1"/>
          </p:cNvPicPr>
          <p:nvPr/>
        </p:nvPicPr>
        <p:blipFill rotWithShape="1">
          <a:blip r:embed="rId4"/>
          <a:stretch>
            <a:fillRect/>
          </a:stretch>
        </p:blipFill>
        <p:spPr>
          <a:xfrm>
            <a:off x="901489" y="4644818"/>
            <a:ext cx="1962258" cy="2060782"/>
          </a:xfrm>
          <a:prstGeom prst="rect">
            <a:avLst/>
          </a:prstGeom>
        </p:spPr>
      </p:pic>
      <p:pic>
        <p:nvPicPr>
          <p:cNvPr id="12" name="그림 11"/>
          <p:cNvPicPr>
            <a:picLocks noChangeAspect="1"/>
          </p:cNvPicPr>
          <p:nvPr/>
        </p:nvPicPr>
        <p:blipFill rotWithShape="1">
          <a:blip r:embed="rId5"/>
          <a:stretch>
            <a:fillRect/>
          </a:stretch>
        </p:blipFill>
        <p:spPr>
          <a:xfrm>
            <a:off x="4989638" y="4809794"/>
            <a:ext cx="1792161" cy="1438606"/>
          </a:xfrm>
          <a:prstGeom prst="rect">
            <a:avLst/>
          </a:prstGeom>
        </p:spPr>
      </p:pic>
      <p:pic>
        <p:nvPicPr>
          <p:cNvPr id="13" name="그림 12"/>
          <p:cNvPicPr>
            <a:picLocks noChangeAspect="1"/>
          </p:cNvPicPr>
          <p:nvPr/>
        </p:nvPicPr>
        <p:blipFill rotWithShape="1">
          <a:blip r:embed="rId6"/>
          <a:stretch>
            <a:fillRect/>
          </a:stretch>
        </p:blipFill>
        <p:spPr>
          <a:xfrm>
            <a:off x="6401109" y="5334000"/>
            <a:ext cx="1523690" cy="1213997"/>
          </a:xfrm>
          <a:prstGeom prst="rect">
            <a:avLst/>
          </a:prstGeom>
        </p:spPr>
      </p:pic>
      <p:pic>
        <p:nvPicPr>
          <p:cNvPr id="14" name="그림 13"/>
          <p:cNvPicPr>
            <a:picLocks noChangeAspect="1"/>
          </p:cNvPicPr>
          <p:nvPr/>
        </p:nvPicPr>
        <p:blipFill rotWithShape="1">
          <a:blip r:embed="rId7"/>
          <a:stretch>
            <a:fillRect/>
          </a:stretch>
        </p:blipFill>
        <p:spPr>
          <a:xfrm>
            <a:off x="7209631" y="3886200"/>
            <a:ext cx="2239168" cy="1395990"/>
          </a:xfrm>
          <a:prstGeom prst="rect">
            <a:avLst/>
          </a:prstGeom>
        </p:spPr>
      </p:pic>
    </p:spTree>
    <p:extLst>
      <p:ext uri="{BB962C8B-B14F-4D97-AF65-F5344CB8AC3E}">
        <p14:creationId xmlns:p14="http://schemas.microsoft.com/office/powerpoint/2010/main" val="2433261844"/>
      </p:ext>
    </p:extLst>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2194</ep:Words>
  <ep:PresentationFormat>A4 용지(210x297mm)</ep:PresentationFormat>
  <ep:Paragraphs>300</ep:Paragraphs>
  <ep:Slides>26</ep:Slides>
  <ep:Notes>1</ep:Notes>
  <ep:TotalTime>0</ep:TotalTime>
  <ep:HiddenSlides>0</ep:HiddenSlides>
  <ep:MMClips>1</ep:MMClips>
  <ep:HeadingPairs>
    <vt:vector size="4" baseType="variant">
      <vt:variant>
        <vt:lpstr>테마</vt:lpstr>
      </vt:variant>
      <vt:variant>
        <vt:i4>1</vt:i4>
      </vt:variant>
      <vt:variant>
        <vt:lpstr>슬라이드 제목</vt:lpstr>
      </vt:variant>
      <vt:variant>
        <vt:i4>26</vt:i4>
      </vt:variant>
    </vt:vector>
  </ep:HeadingPairs>
  <ep:TitlesOfParts>
    <vt:vector size="27" baseType="lpstr">
      <vt:lpstr>Office Theme</vt:lpstr>
      <vt:lpstr>Mobile/WebService Project</vt:lpstr>
      <vt:lpstr>목차</vt:lpstr>
      <vt:lpstr>요구조건</vt:lpstr>
      <vt:lpstr>시스템 구성도 (변경  된 사항 적용)</vt:lpstr>
      <vt:lpstr>목적</vt:lpstr>
      <vt:lpstr>필요성</vt:lpstr>
      <vt:lpstr>기능 - 조건대비표</vt:lpstr>
      <vt:lpstr>기능 - 1. Edge System(Python 기반, 공통)</vt:lpstr>
      <vt:lpstr>기능 - 1. Edge System(Python 기반, 공통)</vt:lpstr>
      <vt:lpstr>기능 - 1. Edge System(Python 기반, 공통)</vt:lpstr>
      <vt:lpstr>기능 - 2. Service System(Python, Django 기반)</vt:lpstr>
      <vt:lpstr>기능 - 2. Service System(Python, Django 기반)</vt:lpstr>
      <vt:lpstr>기능 - 2. Service System(Python, Django 기반)</vt:lpstr>
      <vt:lpstr>기능 - 3. Client System(Android, Java기반, 개별 제안)</vt:lpstr>
      <vt:lpstr>기능 - 3. Client System(Android, Java기반, 개별 제안)</vt:lpstr>
      <vt:lpstr>기능(부족한 설명 추거, 신규 또는 추가 기능 중심, 페이지 추가 가능)</vt:lpstr>
      <vt:lpstr>기능(부족한 설명 추거, 신규 또는 추가 기능 중심, 페이지 추가 가능)</vt:lpstr>
      <vt:lpstr>기능(부족한 설명 추거, 신규 또는 추가 기능 중심, 페이지 추가 가능)</vt:lpstr>
      <vt:lpstr>기능(부족한 설명 추거, 신규 또는 추가 기능 중심, 페이지 추가 가능)</vt:lpstr>
      <vt:lpstr>사용자 시나리오(Ui 구성)</vt:lpstr>
      <vt:lpstr>사용자 시나리오(Ui 구성)</vt:lpstr>
      <vt:lpstr>사용자 시나리오(Ui 구성)</vt:lpstr>
      <vt:lpstr>개발과정의 이슈(선택)</vt:lpstr>
      <vt:lpstr>데모(구동 동영상, mp4 동영상 파일을 추가 함)</vt:lpstr>
      <vt:lpstr>기대효과 및 결론</vt:lpstr>
      <vt:lpstr>결과물의 목록</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2020-06-08T19:34:44.000</dcterms:created>
  <dc:creator>안기옥</dc:creator>
  <cp:lastModifiedBy>dev</cp:lastModifiedBy>
  <dcterms:modified xsi:type="dcterms:W3CDTF">2025-12-17T03:24:36.426</dcterms:modified>
  <cp:revision>211</cp:revision>
  <dc:title>PowerPoint 프레젠테이션</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